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4"/>
  </p:notesMasterIdLst>
  <p:handoutMasterIdLst>
    <p:handoutMasterId r:id="rId35"/>
  </p:handoutMasterIdLst>
  <p:sldIdLst>
    <p:sldId id="345" r:id="rId2"/>
    <p:sldId id="256" r:id="rId3"/>
    <p:sldId id="307" r:id="rId4"/>
    <p:sldId id="257" r:id="rId5"/>
    <p:sldId id="291" r:id="rId6"/>
    <p:sldId id="292" r:id="rId7"/>
    <p:sldId id="258" r:id="rId8"/>
    <p:sldId id="261" r:id="rId9"/>
    <p:sldId id="293" r:id="rId10"/>
    <p:sldId id="294" r:id="rId11"/>
    <p:sldId id="296" r:id="rId12"/>
    <p:sldId id="295" r:id="rId13"/>
    <p:sldId id="260" r:id="rId14"/>
    <p:sldId id="282" r:id="rId15"/>
    <p:sldId id="262" r:id="rId16"/>
    <p:sldId id="299" r:id="rId17"/>
    <p:sldId id="300" r:id="rId18"/>
    <p:sldId id="301" r:id="rId19"/>
    <p:sldId id="302" r:id="rId20"/>
    <p:sldId id="264" r:id="rId21"/>
    <p:sldId id="265" r:id="rId22"/>
    <p:sldId id="303" r:id="rId23"/>
    <p:sldId id="284" r:id="rId24"/>
    <p:sldId id="306" r:id="rId25"/>
    <p:sldId id="305" r:id="rId26"/>
    <p:sldId id="266" r:id="rId27"/>
    <p:sldId id="312" r:id="rId28"/>
    <p:sldId id="313" r:id="rId29"/>
    <p:sldId id="283" r:id="rId30"/>
    <p:sldId id="311" r:id="rId31"/>
    <p:sldId id="314" r:id="rId32"/>
    <p:sldId id="309" r:id="rId33"/>
  </p:sldIdLst>
  <p:sldSz cx="9144000" cy="6858000" type="screen4x3"/>
  <p:notesSz cx="6858000" cy="9144000"/>
  <p:custDataLst>
    <p:tags r:id="rId36"/>
  </p:custDataLst>
  <p:defaultTex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A7666"/>
    <a:srgbClr val="9AD8ED"/>
    <a:srgbClr val="D67B00"/>
    <a:srgbClr val="1DE49A"/>
    <a:srgbClr val="B86EB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438" autoAdjust="0"/>
    <p:restoredTop sz="91002" autoAdjust="0"/>
  </p:normalViewPr>
  <p:slideViewPr>
    <p:cSldViewPr>
      <p:cViewPr varScale="1">
        <p:scale>
          <a:sx n="100" d="100"/>
          <a:sy n="100" d="100"/>
        </p:scale>
        <p:origin x="1520" y="160"/>
      </p:cViewPr>
      <p:guideLst>
        <p:guide orient="horz" pos="2160"/>
        <p:guide pos="2880"/>
      </p:guideLst>
    </p:cSldViewPr>
  </p:slideViewPr>
  <p:outlineViewPr>
    <p:cViewPr>
      <p:scale>
        <a:sx n="33" d="100"/>
        <a:sy n="33" d="100"/>
      </p:scale>
      <p:origin x="0" y="0"/>
    </p:cViewPr>
    <p:sldLst>
      <p:sld r:id="rId1" collapse="1"/>
      <p:sld r:id="rId2" collapse="1"/>
      <p:sld r:id="rId3" collapse="1"/>
      <p:sld r:id="rId4" collapse="1"/>
    </p:sldLst>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gs" Target="tags/tag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handoutMaster" Target="handoutMasters/handoutMaster1.xml"/><Relationship Id="rId8" Type="http://schemas.openxmlformats.org/officeDocument/2006/relationships/slide" Target="slides/slide7.xml"/><Relationship Id="rId3" Type="http://schemas.openxmlformats.org/officeDocument/2006/relationships/slide" Target="slides/slide2.xml"/></Relationships>
</file>

<file path=ppt/_rels/viewProps.xml.rels><?xml version="1.0" encoding="UTF-8" standalone="yes"?>
<Relationships xmlns="http://schemas.openxmlformats.org/package/2006/relationships"><Relationship Id="rId3" Type="http://schemas.openxmlformats.org/officeDocument/2006/relationships/slide" Target="slides/slide26.xml"/><Relationship Id="rId2" Type="http://schemas.openxmlformats.org/officeDocument/2006/relationships/slide" Target="slides/slide13.xml"/><Relationship Id="rId1" Type="http://schemas.openxmlformats.org/officeDocument/2006/relationships/slide" Target="slides/slide8.xml"/><Relationship Id="rId4" Type="http://schemas.openxmlformats.org/officeDocument/2006/relationships/slide" Target="slides/slide2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578"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lvl1pPr>
          </a:lstStyle>
          <a:p>
            <a:pPr>
              <a:defRPr/>
            </a:pPr>
            <a:endParaRPr lang="en-US" altLang="en-US"/>
          </a:p>
        </p:txBody>
      </p:sp>
      <p:sp>
        <p:nvSpPr>
          <p:cNvPr id="24579" name="Rectangle 3"/>
          <p:cNvSpPr>
            <a:spLocks noGrp="1" noChangeArrowheads="1"/>
          </p:cNvSpPr>
          <p:nvPr>
            <p:ph type="dt" sz="quarter"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vl1pPr>
          </a:lstStyle>
          <a:p>
            <a:pPr>
              <a:defRPr/>
            </a:pPr>
            <a:endParaRPr lang="en-US" altLang="en-US"/>
          </a:p>
        </p:txBody>
      </p:sp>
      <p:sp>
        <p:nvSpPr>
          <p:cNvPr id="24580" name="Rectangle 4"/>
          <p:cNvSpPr>
            <a:spLocks noGrp="1" noChangeArrowheads="1"/>
          </p:cNvSpPr>
          <p:nvPr>
            <p:ph type="ftr" sz="quarter" idx="2"/>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vl1pPr>
          </a:lstStyle>
          <a:p>
            <a:pPr>
              <a:defRPr/>
            </a:pPr>
            <a:endParaRPr lang="en-US" altLang="en-US"/>
          </a:p>
        </p:txBody>
      </p:sp>
      <p:sp>
        <p:nvSpPr>
          <p:cNvPr id="24581" name="Rectangle 5"/>
          <p:cNvSpPr>
            <a:spLocks noGrp="1" noChangeArrowheads="1"/>
          </p:cNvSpPr>
          <p:nvPr>
            <p:ph type="sldNum" sz="quarter" idx="3"/>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23BB12CE-E281-4406-8F8E-F8D4698AB957}"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B778607-DDC0-A544-BE7F-28D244866384}" type="datetimeFigureOut">
              <a:rPr lang="en-US" smtClean="0"/>
              <a:t>5/31/21</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AD61964-0D78-374C-80D1-40D7D532838D}" type="slidenum">
              <a:rPr lang="en-US" smtClean="0"/>
              <a:t>‹#›</a:t>
            </a:fld>
            <a:endParaRPr lang="en-US"/>
          </a:p>
        </p:txBody>
      </p:sp>
    </p:spTree>
    <p:extLst>
      <p:ext uri="{BB962C8B-B14F-4D97-AF65-F5344CB8AC3E}">
        <p14:creationId xmlns:p14="http://schemas.microsoft.com/office/powerpoint/2010/main" val="5583185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AD61964-0D78-374C-80D1-40D7D532838D}" type="slidenum">
              <a:rPr lang="en-US" smtClean="0"/>
              <a:t>2</a:t>
            </a:fld>
            <a:endParaRPr lang="en-US"/>
          </a:p>
        </p:txBody>
      </p:sp>
    </p:spTree>
    <p:extLst>
      <p:ext uri="{BB962C8B-B14F-4D97-AF65-F5344CB8AC3E}">
        <p14:creationId xmlns:p14="http://schemas.microsoft.com/office/powerpoint/2010/main" val="9453382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AD61964-0D78-374C-80D1-40D7D532838D}" type="slidenum">
              <a:rPr lang="en-US" smtClean="0"/>
              <a:t>4</a:t>
            </a:fld>
            <a:endParaRPr lang="en-US"/>
          </a:p>
        </p:txBody>
      </p:sp>
    </p:spTree>
    <p:extLst>
      <p:ext uri="{BB962C8B-B14F-4D97-AF65-F5344CB8AC3E}">
        <p14:creationId xmlns:p14="http://schemas.microsoft.com/office/powerpoint/2010/main" val="32563197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AD61964-0D78-374C-80D1-40D7D532838D}" type="slidenum">
              <a:rPr lang="en-US" smtClean="0"/>
              <a:t>11</a:t>
            </a:fld>
            <a:endParaRPr lang="en-US"/>
          </a:p>
        </p:txBody>
      </p:sp>
    </p:spTree>
    <p:extLst>
      <p:ext uri="{BB962C8B-B14F-4D97-AF65-F5344CB8AC3E}">
        <p14:creationId xmlns:p14="http://schemas.microsoft.com/office/powerpoint/2010/main" val="38240856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AD61964-0D78-374C-80D1-40D7D532838D}" type="slidenum">
              <a:rPr lang="en-US" smtClean="0"/>
              <a:t>12</a:t>
            </a:fld>
            <a:endParaRPr lang="en-US"/>
          </a:p>
        </p:txBody>
      </p:sp>
    </p:spTree>
    <p:extLst>
      <p:ext uri="{BB962C8B-B14F-4D97-AF65-F5344CB8AC3E}">
        <p14:creationId xmlns:p14="http://schemas.microsoft.com/office/powerpoint/2010/main" val="10453554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6" name="Rectangle 6"/>
          <p:cNvSpPr>
            <a:spLocks noGrp="1" noChangeArrowheads="1"/>
          </p:cNvSpPr>
          <p:nvPr>
            <p:ph type="sldNum" sz="quarter" idx="12"/>
          </p:nvPr>
        </p:nvSpPr>
        <p:spPr>
          <a:ln/>
        </p:spPr>
        <p:txBody>
          <a:bodyPr/>
          <a:lstStyle>
            <a:lvl1pPr>
              <a:defRPr/>
            </a:lvl1pPr>
          </a:lstStyle>
          <a:p>
            <a:pPr>
              <a:defRPr/>
            </a:pPr>
            <a:fld id="{C17F5BDD-B217-4385-A672-8D3408A464E9}" type="slidenum">
              <a:rPr lang="en-US" altLang="en-US"/>
              <a:pPr>
                <a:defRPr/>
              </a:pPr>
              <a:t>‹#›</a:t>
            </a:fld>
            <a:endParaRPr lang="en-US" altLang="en-US"/>
          </a:p>
        </p:txBody>
      </p:sp>
    </p:spTree>
    <p:extLst>
      <p:ext uri="{BB962C8B-B14F-4D97-AF65-F5344CB8AC3E}">
        <p14:creationId xmlns:p14="http://schemas.microsoft.com/office/powerpoint/2010/main" val="36645348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6" name="Rectangle 6"/>
          <p:cNvSpPr>
            <a:spLocks noGrp="1" noChangeArrowheads="1"/>
          </p:cNvSpPr>
          <p:nvPr>
            <p:ph type="sldNum" sz="quarter" idx="12"/>
          </p:nvPr>
        </p:nvSpPr>
        <p:spPr>
          <a:ln/>
        </p:spPr>
        <p:txBody>
          <a:bodyPr/>
          <a:lstStyle>
            <a:lvl1pPr>
              <a:defRPr/>
            </a:lvl1pPr>
          </a:lstStyle>
          <a:p>
            <a:pPr>
              <a:defRPr/>
            </a:pPr>
            <a:fld id="{3EADC7AD-687F-41E2-B573-794F98A771C9}" type="slidenum">
              <a:rPr lang="en-US" altLang="en-US"/>
              <a:pPr>
                <a:defRPr/>
              </a:pPr>
              <a:t>‹#›</a:t>
            </a:fld>
            <a:endParaRPr lang="en-US" altLang="en-US"/>
          </a:p>
        </p:txBody>
      </p:sp>
    </p:spTree>
    <p:extLst>
      <p:ext uri="{BB962C8B-B14F-4D97-AF65-F5344CB8AC3E}">
        <p14:creationId xmlns:p14="http://schemas.microsoft.com/office/powerpoint/2010/main" val="19649665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6" name="Rectangle 6"/>
          <p:cNvSpPr>
            <a:spLocks noGrp="1" noChangeArrowheads="1"/>
          </p:cNvSpPr>
          <p:nvPr>
            <p:ph type="sldNum" sz="quarter" idx="12"/>
          </p:nvPr>
        </p:nvSpPr>
        <p:spPr>
          <a:ln/>
        </p:spPr>
        <p:txBody>
          <a:bodyPr/>
          <a:lstStyle>
            <a:lvl1pPr>
              <a:defRPr/>
            </a:lvl1pPr>
          </a:lstStyle>
          <a:p>
            <a:pPr>
              <a:defRPr/>
            </a:pPr>
            <a:fld id="{DEDFE4F2-E64D-4F84-B2AF-93EA86F0DF36}" type="slidenum">
              <a:rPr lang="en-US" altLang="en-US"/>
              <a:pPr>
                <a:defRPr/>
              </a:pPr>
              <a:t>‹#›</a:t>
            </a:fld>
            <a:endParaRPr lang="en-US" altLang="en-US"/>
          </a:p>
        </p:txBody>
      </p:sp>
    </p:spTree>
    <p:extLst>
      <p:ext uri="{BB962C8B-B14F-4D97-AF65-F5344CB8AC3E}">
        <p14:creationId xmlns:p14="http://schemas.microsoft.com/office/powerpoint/2010/main" val="380149215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Text Placeholder 2"/>
          <p:cNvSpPr>
            <a:spLocks noGrp="1"/>
          </p:cNvSpPr>
          <p:nvPr>
            <p:ph type="body" sz="half" idx="1"/>
          </p:nvPr>
        </p:nvSpPr>
        <p:spPr>
          <a:xfrm>
            <a:off x="6858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7" name="Rectangle 6"/>
          <p:cNvSpPr>
            <a:spLocks noGrp="1" noChangeArrowheads="1"/>
          </p:cNvSpPr>
          <p:nvPr>
            <p:ph type="sldNum" sz="quarter" idx="12"/>
          </p:nvPr>
        </p:nvSpPr>
        <p:spPr>
          <a:ln/>
        </p:spPr>
        <p:txBody>
          <a:bodyPr/>
          <a:lstStyle>
            <a:lvl1pPr>
              <a:defRPr/>
            </a:lvl1pPr>
          </a:lstStyle>
          <a:p>
            <a:pPr>
              <a:defRPr/>
            </a:pPr>
            <a:fld id="{6ED32EB0-7F86-4A20-8507-EAE3596D88DA}" type="slidenum">
              <a:rPr lang="en-US" altLang="en-US"/>
              <a:pPr>
                <a:defRPr/>
              </a:pPr>
              <a:t>‹#›</a:t>
            </a:fld>
            <a:endParaRPr lang="en-US" altLang="en-US"/>
          </a:p>
        </p:txBody>
      </p:sp>
    </p:spTree>
    <p:extLst>
      <p:ext uri="{BB962C8B-B14F-4D97-AF65-F5344CB8AC3E}">
        <p14:creationId xmlns:p14="http://schemas.microsoft.com/office/powerpoint/2010/main" val="36418992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6" name="Rectangle 6"/>
          <p:cNvSpPr>
            <a:spLocks noGrp="1" noChangeArrowheads="1"/>
          </p:cNvSpPr>
          <p:nvPr>
            <p:ph type="sldNum" sz="quarter" idx="12"/>
          </p:nvPr>
        </p:nvSpPr>
        <p:spPr>
          <a:ln/>
        </p:spPr>
        <p:txBody>
          <a:bodyPr/>
          <a:lstStyle>
            <a:lvl1pPr>
              <a:defRPr/>
            </a:lvl1pPr>
          </a:lstStyle>
          <a:p>
            <a:pPr>
              <a:defRPr/>
            </a:pPr>
            <a:fld id="{C9D54DDA-ABB8-42D5-B07C-F2E77288EC85}" type="slidenum">
              <a:rPr lang="en-US" altLang="en-US"/>
              <a:pPr>
                <a:defRPr/>
              </a:pPr>
              <a:t>‹#›</a:t>
            </a:fld>
            <a:endParaRPr lang="en-US" altLang="en-US"/>
          </a:p>
        </p:txBody>
      </p:sp>
    </p:spTree>
    <p:extLst>
      <p:ext uri="{BB962C8B-B14F-4D97-AF65-F5344CB8AC3E}">
        <p14:creationId xmlns:p14="http://schemas.microsoft.com/office/powerpoint/2010/main" val="9021546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6" name="Rectangle 6"/>
          <p:cNvSpPr>
            <a:spLocks noGrp="1" noChangeArrowheads="1"/>
          </p:cNvSpPr>
          <p:nvPr>
            <p:ph type="sldNum" sz="quarter" idx="12"/>
          </p:nvPr>
        </p:nvSpPr>
        <p:spPr>
          <a:ln/>
        </p:spPr>
        <p:txBody>
          <a:bodyPr/>
          <a:lstStyle>
            <a:lvl1pPr>
              <a:defRPr/>
            </a:lvl1pPr>
          </a:lstStyle>
          <a:p>
            <a:pPr>
              <a:defRPr/>
            </a:pPr>
            <a:fld id="{C39A5E9D-4C17-471C-861F-61F206CB10B1}" type="slidenum">
              <a:rPr lang="en-US" altLang="en-US"/>
              <a:pPr>
                <a:defRPr/>
              </a:pPr>
              <a:t>‹#›</a:t>
            </a:fld>
            <a:endParaRPr lang="en-US" altLang="en-US"/>
          </a:p>
        </p:txBody>
      </p:sp>
    </p:spTree>
    <p:extLst>
      <p:ext uri="{BB962C8B-B14F-4D97-AF65-F5344CB8AC3E}">
        <p14:creationId xmlns:p14="http://schemas.microsoft.com/office/powerpoint/2010/main" val="28914721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7" name="Rectangle 6"/>
          <p:cNvSpPr>
            <a:spLocks noGrp="1" noChangeArrowheads="1"/>
          </p:cNvSpPr>
          <p:nvPr>
            <p:ph type="sldNum" sz="quarter" idx="12"/>
          </p:nvPr>
        </p:nvSpPr>
        <p:spPr>
          <a:ln/>
        </p:spPr>
        <p:txBody>
          <a:bodyPr/>
          <a:lstStyle>
            <a:lvl1pPr>
              <a:defRPr/>
            </a:lvl1pPr>
          </a:lstStyle>
          <a:p>
            <a:pPr>
              <a:defRPr/>
            </a:pPr>
            <a:fld id="{FDAC79DE-2480-46BE-B97B-AFC5AC51D45D}" type="slidenum">
              <a:rPr lang="en-US" altLang="en-US"/>
              <a:pPr>
                <a:defRPr/>
              </a:pPr>
              <a:t>‹#›</a:t>
            </a:fld>
            <a:endParaRPr lang="en-US" altLang="en-US"/>
          </a:p>
        </p:txBody>
      </p:sp>
    </p:spTree>
    <p:extLst>
      <p:ext uri="{BB962C8B-B14F-4D97-AF65-F5344CB8AC3E}">
        <p14:creationId xmlns:p14="http://schemas.microsoft.com/office/powerpoint/2010/main" val="37282346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9" name="Rectangle 6"/>
          <p:cNvSpPr>
            <a:spLocks noGrp="1" noChangeArrowheads="1"/>
          </p:cNvSpPr>
          <p:nvPr>
            <p:ph type="sldNum" sz="quarter" idx="12"/>
          </p:nvPr>
        </p:nvSpPr>
        <p:spPr>
          <a:ln/>
        </p:spPr>
        <p:txBody>
          <a:bodyPr/>
          <a:lstStyle>
            <a:lvl1pPr>
              <a:defRPr/>
            </a:lvl1pPr>
          </a:lstStyle>
          <a:p>
            <a:pPr>
              <a:defRPr/>
            </a:pPr>
            <a:fld id="{E84CDF1A-F3ED-44B6-8348-00F1665CFE1F}" type="slidenum">
              <a:rPr lang="en-US" altLang="en-US"/>
              <a:pPr>
                <a:defRPr/>
              </a:pPr>
              <a:t>‹#›</a:t>
            </a:fld>
            <a:endParaRPr lang="en-US" altLang="en-US"/>
          </a:p>
        </p:txBody>
      </p:sp>
    </p:spTree>
    <p:extLst>
      <p:ext uri="{BB962C8B-B14F-4D97-AF65-F5344CB8AC3E}">
        <p14:creationId xmlns:p14="http://schemas.microsoft.com/office/powerpoint/2010/main" val="7391064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5" name="Rectangle 6"/>
          <p:cNvSpPr>
            <a:spLocks noGrp="1" noChangeArrowheads="1"/>
          </p:cNvSpPr>
          <p:nvPr>
            <p:ph type="sldNum" sz="quarter" idx="12"/>
          </p:nvPr>
        </p:nvSpPr>
        <p:spPr>
          <a:ln/>
        </p:spPr>
        <p:txBody>
          <a:bodyPr/>
          <a:lstStyle>
            <a:lvl1pPr>
              <a:defRPr/>
            </a:lvl1pPr>
          </a:lstStyle>
          <a:p>
            <a:pPr>
              <a:defRPr/>
            </a:pPr>
            <a:fld id="{29454C50-C71E-48D4-A43E-FEAEDF272538}" type="slidenum">
              <a:rPr lang="en-US" altLang="en-US"/>
              <a:pPr>
                <a:defRPr/>
              </a:pPr>
              <a:t>‹#›</a:t>
            </a:fld>
            <a:endParaRPr lang="en-US" altLang="en-US"/>
          </a:p>
        </p:txBody>
      </p:sp>
    </p:spTree>
    <p:extLst>
      <p:ext uri="{BB962C8B-B14F-4D97-AF65-F5344CB8AC3E}">
        <p14:creationId xmlns:p14="http://schemas.microsoft.com/office/powerpoint/2010/main" val="18688615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4" name="Rectangle 6"/>
          <p:cNvSpPr>
            <a:spLocks noGrp="1" noChangeArrowheads="1"/>
          </p:cNvSpPr>
          <p:nvPr>
            <p:ph type="sldNum" sz="quarter" idx="12"/>
          </p:nvPr>
        </p:nvSpPr>
        <p:spPr>
          <a:ln/>
        </p:spPr>
        <p:txBody>
          <a:bodyPr/>
          <a:lstStyle>
            <a:lvl1pPr>
              <a:defRPr/>
            </a:lvl1pPr>
          </a:lstStyle>
          <a:p>
            <a:pPr>
              <a:defRPr/>
            </a:pPr>
            <a:fld id="{55C548A2-7D12-40FA-9E63-AA5592681101}" type="slidenum">
              <a:rPr lang="en-US" altLang="en-US"/>
              <a:pPr>
                <a:defRPr/>
              </a:pPr>
              <a:t>‹#›</a:t>
            </a:fld>
            <a:endParaRPr lang="en-US" altLang="en-US"/>
          </a:p>
        </p:txBody>
      </p:sp>
    </p:spTree>
    <p:extLst>
      <p:ext uri="{BB962C8B-B14F-4D97-AF65-F5344CB8AC3E}">
        <p14:creationId xmlns:p14="http://schemas.microsoft.com/office/powerpoint/2010/main" val="30523013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7" name="Rectangle 6"/>
          <p:cNvSpPr>
            <a:spLocks noGrp="1" noChangeArrowheads="1"/>
          </p:cNvSpPr>
          <p:nvPr>
            <p:ph type="sldNum" sz="quarter" idx="12"/>
          </p:nvPr>
        </p:nvSpPr>
        <p:spPr>
          <a:ln/>
        </p:spPr>
        <p:txBody>
          <a:bodyPr/>
          <a:lstStyle>
            <a:lvl1pPr>
              <a:defRPr/>
            </a:lvl1pPr>
          </a:lstStyle>
          <a:p>
            <a:pPr>
              <a:defRPr/>
            </a:pPr>
            <a:fld id="{CCA4DEED-4A17-4BDB-8FCC-82A36D9A813D}" type="slidenum">
              <a:rPr lang="en-US" altLang="en-US"/>
              <a:pPr>
                <a:defRPr/>
              </a:pPr>
              <a:t>‹#›</a:t>
            </a:fld>
            <a:endParaRPr lang="en-US" altLang="en-US"/>
          </a:p>
        </p:txBody>
      </p:sp>
    </p:spTree>
    <p:extLst>
      <p:ext uri="{BB962C8B-B14F-4D97-AF65-F5344CB8AC3E}">
        <p14:creationId xmlns:p14="http://schemas.microsoft.com/office/powerpoint/2010/main" val="5474008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7" name="Rectangle 6"/>
          <p:cNvSpPr>
            <a:spLocks noGrp="1" noChangeArrowheads="1"/>
          </p:cNvSpPr>
          <p:nvPr>
            <p:ph type="sldNum" sz="quarter" idx="12"/>
          </p:nvPr>
        </p:nvSpPr>
        <p:spPr>
          <a:ln/>
        </p:spPr>
        <p:txBody>
          <a:bodyPr/>
          <a:lstStyle>
            <a:lvl1pPr>
              <a:defRPr/>
            </a:lvl1pPr>
          </a:lstStyle>
          <a:p>
            <a:pPr>
              <a:defRPr/>
            </a:pPr>
            <a:fld id="{3AFCE77B-136F-4FB5-B207-C44ACDCD810C}" type="slidenum">
              <a:rPr lang="en-US" altLang="en-US"/>
              <a:pPr>
                <a:defRPr/>
              </a:pPr>
              <a:t>‹#›</a:t>
            </a:fld>
            <a:endParaRPr lang="en-US" altLang="en-US"/>
          </a:p>
        </p:txBody>
      </p:sp>
    </p:spTree>
    <p:extLst>
      <p:ext uri="{BB962C8B-B14F-4D97-AF65-F5344CB8AC3E}">
        <p14:creationId xmlns:p14="http://schemas.microsoft.com/office/powerpoint/2010/main" val="26386308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alphaModFix amt="66000"/>
            <a:lum/>
          </a:blip>
          <a:srcRect/>
          <a:tile tx="0" ty="0" sx="100000" sy="100000" flip="none" algn="tl"/>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vl1pPr>
          </a:lstStyle>
          <a:p>
            <a:pPr>
              <a:defRPr/>
            </a:pPr>
            <a:endParaRPr lang="en-US" altLang="en-US"/>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a:lvl1pPr>
          </a:lstStyle>
          <a:p>
            <a:pPr>
              <a:defRPr/>
            </a:pPr>
            <a:endParaRPr lang="en-US" altLang="en-US"/>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vl1pPr>
          </a:lstStyle>
          <a:p>
            <a:pPr>
              <a:defRPr/>
            </a:pPr>
            <a:fld id="{CC97BFCC-8BD0-4F41-9625-7C658A8678CE}"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rtl="0" eaLnBrk="0" fontAlgn="base" hangingPunct="0">
        <a:spcBef>
          <a:spcPct val="0"/>
        </a:spcBef>
        <a:spcAft>
          <a:spcPct val="0"/>
        </a:spcAft>
        <a:defRPr sz="4400" b="0" i="0" u="none">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b="0" i="0" u="none">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hyperlink" Target="https://streaming.cpp.edu/media/Lecture1b/1_aivnpvwe" TargetMode="Externa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hyperlink" Target="http://en.wikipedia.org/wiki/Hertz"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hyperlink" Target="http://en.wikipedia.org/wiki/Second"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em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s://www.amazon.com/Coffee-Break-Time-Relaxing-Music/" TargetMode="External"/><Relationship Id="rId2" Type="http://schemas.openxmlformats.org/officeDocument/2006/relationships/image" Target="../media/image7.tiff"/><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023DAE-EEF1-0946-BCF9-DFF8D3E40284}"/>
              </a:ext>
            </a:extLst>
          </p:cNvPr>
          <p:cNvSpPr>
            <a:spLocks noGrp="1"/>
          </p:cNvSpPr>
          <p:nvPr>
            <p:ph type="title"/>
          </p:nvPr>
        </p:nvSpPr>
        <p:spPr/>
        <p:txBody>
          <a:bodyPr/>
          <a:lstStyle/>
          <a:p>
            <a:r>
              <a:rPr lang="en-US" altLang="en-US" dirty="0">
                <a:solidFill>
                  <a:srgbClr val="FF0000"/>
                </a:solidFill>
              </a:rPr>
              <a:t>Lecture 1b: Performance</a:t>
            </a:r>
            <a:endParaRPr lang="en-US" dirty="0"/>
          </a:p>
        </p:txBody>
      </p:sp>
      <p:sp>
        <p:nvSpPr>
          <p:cNvPr id="3" name="Content Placeholder 2">
            <a:extLst>
              <a:ext uri="{FF2B5EF4-FFF2-40B4-BE49-F238E27FC236}">
                <a16:creationId xmlns:a16="http://schemas.microsoft.com/office/drawing/2014/main" id="{BDC64D9A-8AFF-8540-BE01-C0C216AD56D2}"/>
              </a:ext>
            </a:extLst>
          </p:cNvPr>
          <p:cNvSpPr>
            <a:spLocks noGrp="1"/>
          </p:cNvSpPr>
          <p:nvPr>
            <p:ph idx="1"/>
          </p:nvPr>
        </p:nvSpPr>
        <p:spPr/>
        <p:txBody>
          <a:bodyPr/>
          <a:lstStyle/>
          <a:p>
            <a:pPr marL="0" indent="0">
              <a:buNone/>
            </a:pPr>
            <a:endParaRPr lang="en-US" dirty="0"/>
          </a:p>
          <a:p>
            <a:pPr marL="0" indent="0">
              <a:buNone/>
            </a:pPr>
            <a:r>
              <a:rPr lang="en-US" dirty="0"/>
              <a:t>	To watch lecture video click link below</a:t>
            </a:r>
          </a:p>
          <a:p>
            <a:pPr marL="0" indent="0">
              <a:buNone/>
            </a:pPr>
            <a:r>
              <a:rPr lang="en-US" dirty="0"/>
              <a:t>		</a:t>
            </a:r>
            <a:r>
              <a:rPr lang="en-US" dirty="0">
                <a:solidFill>
                  <a:srgbClr val="FF0000"/>
                </a:solidFill>
                <a:hlinkClick r:id="rId2">
                  <a:extLst>
                    <a:ext uri="{A12FA001-AC4F-418D-AE19-62706E023703}">
                      <ahyp:hlinkClr xmlns:ahyp="http://schemas.microsoft.com/office/drawing/2018/hyperlinkcolor" val="tx"/>
                    </a:ext>
                  </a:extLst>
                </a:hlinkClick>
              </a:rPr>
              <a:t>Lecture 1b video </a:t>
            </a:r>
            <a:endParaRPr lang="en-US" dirty="0">
              <a:solidFill>
                <a:srgbClr val="FF0000"/>
              </a:solidFill>
            </a:endParaRPr>
          </a:p>
          <a:p>
            <a:pPr marL="0" indent="0">
              <a:buNone/>
            </a:pPr>
            <a:endParaRPr lang="en-US" dirty="0"/>
          </a:p>
          <a:p>
            <a:pPr marL="0" indent="0">
              <a:buNone/>
            </a:pPr>
            <a:endParaRPr lang="en-US" dirty="0"/>
          </a:p>
          <a:p>
            <a:pPr marL="0" indent="0">
              <a:buNone/>
            </a:pPr>
            <a:r>
              <a:rPr lang="en-US" dirty="0"/>
              <a:t>         To view slides, continue to next slide</a:t>
            </a:r>
          </a:p>
        </p:txBody>
      </p:sp>
      <p:pic>
        <p:nvPicPr>
          <p:cNvPr id="5" name="Picture 4" descr="video logo" title="Figure">
            <a:extLst>
              <a:ext uri="{FF2B5EF4-FFF2-40B4-BE49-F238E27FC236}">
                <a16:creationId xmlns:a16="http://schemas.microsoft.com/office/drawing/2014/main" id="{936F8EAE-E4EF-164C-AA05-E2F54C5B7220}"/>
              </a:ext>
            </a:extLst>
          </p:cNvPr>
          <p:cNvPicPr>
            <a:picLocks noChangeAspect="1"/>
          </p:cNvPicPr>
          <p:nvPr/>
        </p:nvPicPr>
        <p:blipFill>
          <a:blip r:embed="rId3"/>
          <a:stretch>
            <a:fillRect/>
          </a:stretch>
        </p:blipFill>
        <p:spPr>
          <a:xfrm>
            <a:off x="5715000" y="3124200"/>
            <a:ext cx="1422400" cy="1422400"/>
          </a:xfrm>
          <a:prstGeom prst="rect">
            <a:avLst/>
          </a:prstGeom>
        </p:spPr>
      </p:pic>
    </p:spTree>
    <p:extLst>
      <p:ext uri="{BB962C8B-B14F-4D97-AF65-F5344CB8AC3E}">
        <p14:creationId xmlns:p14="http://schemas.microsoft.com/office/powerpoint/2010/main" val="11102038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F196C0-692D-2E47-9AA1-7A17E692F503}"/>
              </a:ext>
            </a:extLst>
          </p:cNvPr>
          <p:cNvSpPr>
            <a:spLocks noGrp="1"/>
          </p:cNvSpPr>
          <p:nvPr>
            <p:ph type="title"/>
          </p:nvPr>
        </p:nvSpPr>
        <p:spPr>
          <a:xfrm>
            <a:off x="685800" y="609600"/>
            <a:ext cx="7772400" cy="685800"/>
          </a:xfrm>
        </p:spPr>
        <p:txBody>
          <a:bodyPr/>
          <a:lstStyle/>
          <a:p>
            <a:r>
              <a:rPr lang="en-US" sz="4000" dirty="0">
                <a:solidFill>
                  <a:srgbClr val="FF0000"/>
                </a:solidFill>
              </a:rPr>
              <a:t>Practice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07E3BF6-CECA-794E-88BA-2141E398E5E4}"/>
                  </a:ext>
                </a:extLst>
              </p:cNvPr>
              <p:cNvSpPr>
                <a:spLocks noGrp="1"/>
              </p:cNvSpPr>
              <p:nvPr>
                <p:ph idx="1"/>
              </p:nvPr>
            </p:nvSpPr>
            <p:spPr>
              <a:xfrm>
                <a:off x="685800" y="1395463"/>
                <a:ext cx="7772400" cy="4191000"/>
              </a:xfrm>
            </p:spPr>
            <p:txBody>
              <a:bodyPr/>
              <a:lstStyle/>
              <a:p>
                <a:pPr eaLnBrk="1" hangingPunct="1">
                  <a:lnSpc>
                    <a:spcPct val="90000"/>
                  </a:lnSpc>
                </a:pPr>
                <a:r>
                  <a:rPr lang="en-US" altLang="en-US" sz="2800" dirty="0"/>
                  <a:t>Assume:</a:t>
                </a:r>
              </a:p>
              <a:p>
                <a:pPr lvl="1" eaLnBrk="1" hangingPunct="1">
                  <a:lnSpc>
                    <a:spcPct val="90000"/>
                  </a:lnSpc>
                </a:pPr>
                <a:r>
                  <a:rPr lang="en-US" altLang="en-US" sz="2400" dirty="0"/>
                  <a:t>machine A runs a program in 20 seconds</a:t>
                </a:r>
              </a:p>
              <a:p>
                <a:pPr lvl="1" eaLnBrk="1" hangingPunct="1">
                  <a:lnSpc>
                    <a:spcPct val="90000"/>
                  </a:lnSpc>
                </a:pPr>
                <a:r>
                  <a:rPr lang="en-US" altLang="en-US" sz="2400" dirty="0"/>
                  <a:t>machine B </a:t>
                </a:r>
                <a:r>
                  <a:rPr lang="en-US" altLang="en-US" sz="2400" dirty="0">
                    <a:solidFill>
                      <a:srgbClr val="00B0F0"/>
                    </a:solidFill>
                  </a:rPr>
                  <a:t>runs the same program </a:t>
                </a:r>
                <a:r>
                  <a:rPr lang="en-US" altLang="en-US" sz="2400" dirty="0"/>
                  <a:t>in 25 seconds</a:t>
                </a:r>
              </a:p>
              <a:p>
                <a:pPr lvl="1" eaLnBrk="1" hangingPunct="1">
                  <a:lnSpc>
                    <a:spcPct val="90000"/>
                  </a:lnSpc>
                </a:pPr>
                <a:r>
                  <a:rPr lang="en-US" altLang="en-US" sz="2400" dirty="0"/>
                  <a:t>How much faster is A than B? </a:t>
                </a:r>
                <a:endParaRPr lang="en-US" altLang="en-US" sz="2400" baseline="-25000" dirty="0"/>
              </a:p>
              <a:p>
                <a:pPr eaLnBrk="1" hangingPunct="1">
                  <a:lnSpc>
                    <a:spcPct val="90000"/>
                  </a:lnSpc>
                </a:pPr>
                <a:endParaRPr lang="en-US" altLang="en-US" sz="2800" dirty="0"/>
              </a:p>
              <a:p>
                <a:pPr eaLnBrk="1" hangingPunct="1">
                  <a:lnSpc>
                    <a:spcPct val="90000"/>
                  </a:lnSpc>
                </a:pPr>
                <a:r>
                  <a:rPr lang="en-US" altLang="en-US" sz="2800" dirty="0">
                    <a:solidFill>
                      <a:srgbClr val="C00000"/>
                    </a:solidFill>
                  </a:rPr>
                  <a:t>Answer</a:t>
                </a:r>
                <a:r>
                  <a:rPr lang="en-US" altLang="en-US" sz="2800" dirty="0"/>
                  <a:t> </a:t>
                </a:r>
              </a:p>
              <a:p>
                <a:pPr marL="0" indent="0" eaLnBrk="1" hangingPunct="1">
                  <a:lnSpc>
                    <a:spcPct val="90000"/>
                  </a:lnSpc>
                  <a:buNone/>
                </a:pPr>
                <a:r>
                  <a:rPr lang="en-US" altLang="en-US" sz="2800" dirty="0">
                    <a:solidFill>
                      <a:srgbClr val="C00000"/>
                    </a:solidFill>
                  </a:rPr>
                  <a:t>	</a:t>
                </a:r>
                <a14:m>
                  <m:oMath xmlns:m="http://schemas.openxmlformats.org/officeDocument/2006/math">
                    <m:f>
                      <m:fPr>
                        <m:ctrlPr>
                          <a:rPr lang="en-US" altLang="en-US" sz="2800" i="1" smtClean="0">
                            <a:solidFill>
                              <a:schemeClr val="tx1"/>
                            </a:solidFill>
                            <a:latin typeface="Cambria Math" panose="02040503050406030204" pitchFamily="18" charset="0"/>
                          </a:rPr>
                        </m:ctrlPr>
                      </m:fPr>
                      <m:num>
                        <m:r>
                          <a:rPr lang="en-US" altLang="en-US" sz="2800" b="0" i="1" smtClean="0">
                            <a:solidFill>
                              <a:schemeClr val="tx1"/>
                            </a:solidFill>
                            <a:latin typeface="Cambria Math" panose="02040503050406030204" pitchFamily="18" charset="0"/>
                          </a:rPr>
                          <m:t>𝑃𝑒𝑟𝑓</m:t>
                        </m:r>
                        <m:r>
                          <a:rPr lang="en-US" altLang="en-US" sz="2800" b="0" i="1" baseline="-25000" smtClean="0">
                            <a:solidFill>
                              <a:schemeClr val="tx1"/>
                            </a:solidFill>
                            <a:latin typeface="Cambria Math" panose="02040503050406030204" pitchFamily="18" charset="0"/>
                          </a:rPr>
                          <m:t>𝐴</m:t>
                        </m:r>
                      </m:num>
                      <m:den>
                        <m:r>
                          <a:rPr lang="en-US" altLang="en-US" sz="2800" b="0" i="1" smtClean="0">
                            <a:solidFill>
                              <a:schemeClr val="tx1"/>
                            </a:solidFill>
                            <a:latin typeface="Cambria Math" panose="02040503050406030204" pitchFamily="18" charset="0"/>
                          </a:rPr>
                          <m:t>𝑃𝑒𝑟𝑓</m:t>
                        </m:r>
                        <m:r>
                          <a:rPr lang="en-US" altLang="en-US" sz="2800" b="0" i="1" baseline="-25000" smtClean="0">
                            <a:solidFill>
                              <a:schemeClr val="tx1"/>
                            </a:solidFill>
                            <a:latin typeface="Cambria Math" panose="02040503050406030204" pitchFamily="18" charset="0"/>
                          </a:rPr>
                          <m:t>𝐵</m:t>
                        </m:r>
                      </m:den>
                    </m:f>
                  </m:oMath>
                </a14:m>
                <a:r>
                  <a:rPr lang="en-US" altLang="en-US" sz="2800" dirty="0">
                    <a:solidFill>
                      <a:schemeClr val="tx1"/>
                    </a:solidFill>
                  </a:rPr>
                  <a:t> = </a:t>
                </a:r>
                <a14:m>
                  <m:oMath xmlns:m="http://schemas.openxmlformats.org/officeDocument/2006/math">
                    <m:f>
                      <m:fPr>
                        <m:ctrlPr>
                          <a:rPr lang="en-US" altLang="en-US" sz="2000" i="1" smtClean="0">
                            <a:solidFill>
                              <a:schemeClr val="tx1"/>
                            </a:solidFill>
                            <a:latin typeface="Cambria Math" panose="02040503050406030204" pitchFamily="18" charset="0"/>
                          </a:rPr>
                        </m:ctrlPr>
                      </m:fPr>
                      <m:num>
                        <m:f>
                          <m:fPr>
                            <m:ctrlPr>
                              <a:rPr lang="en-US" altLang="en-US" sz="2000" i="1" smtClean="0">
                                <a:solidFill>
                                  <a:schemeClr val="tx1"/>
                                </a:solidFill>
                                <a:latin typeface="Cambria Math" panose="02040503050406030204" pitchFamily="18" charset="0"/>
                                <a:ea typeface="Cambria Math" panose="02040503050406030204" pitchFamily="18" charset="0"/>
                              </a:rPr>
                            </m:ctrlPr>
                          </m:fPr>
                          <m:num>
                            <m:r>
                              <a:rPr lang="en-US" altLang="en-US" sz="2000" b="0" i="1" smtClean="0">
                                <a:solidFill>
                                  <a:schemeClr val="tx1"/>
                                </a:solidFill>
                                <a:latin typeface="Cambria Math" panose="02040503050406030204" pitchFamily="18" charset="0"/>
                                <a:ea typeface="Cambria Math" panose="02040503050406030204" pitchFamily="18" charset="0"/>
                              </a:rPr>
                              <m:t>1</m:t>
                            </m:r>
                          </m:num>
                          <m:den>
                            <m:r>
                              <m:rPr>
                                <m:nor/>
                              </m:rPr>
                              <a:rPr lang="en-US" altLang="en-US" sz="2000" dirty="0">
                                <a:latin typeface="Cambria Math" panose="02040503050406030204" pitchFamily="18" charset="0"/>
                                <a:ea typeface="Cambria Math" panose="02040503050406030204" pitchFamily="18" charset="0"/>
                              </a:rPr>
                              <m:t>Exe</m:t>
                            </m:r>
                            <m:r>
                              <m:rPr>
                                <m:nor/>
                              </m:rPr>
                              <a:rPr lang="en-US" altLang="en-US" sz="2000" baseline="-25000" dirty="0">
                                <a:latin typeface="Cambria Math" panose="02040503050406030204" pitchFamily="18" charset="0"/>
                                <a:ea typeface="Cambria Math" panose="02040503050406030204" pitchFamily="18" charset="0"/>
                              </a:rPr>
                              <m:t>A</m:t>
                            </m:r>
                          </m:den>
                        </m:f>
                      </m:num>
                      <m:den>
                        <m:f>
                          <m:fPr>
                            <m:ctrlPr>
                              <a:rPr lang="en-US" altLang="en-US" sz="2000" i="1" smtClean="0">
                                <a:solidFill>
                                  <a:schemeClr val="tx1"/>
                                </a:solidFill>
                                <a:latin typeface="Cambria Math" panose="02040503050406030204" pitchFamily="18" charset="0"/>
                              </a:rPr>
                            </m:ctrlPr>
                          </m:fPr>
                          <m:num>
                            <m:r>
                              <a:rPr lang="en-US" altLang="en-US" sz="2000" b="0" i="1" smtClean="0">
                                <a:solidFill>
                                  <a:schemeClr val="tx1"/>
                                </a:solidFill>
                                <a:latin typeface="Cambria Math" panose="02040503050406030204" pitchFamily="18" charset="0"/>
                              </a:rPr>
                              <m:t>1</m:t>
                            </m:r>
                          </m:num>
                          <m:den>
                            <m:r>
                              <m:rPr>
                                <m:nor/>
                              </m:rPr>
                              <a:rPr lang="en-US" altLang="en-US" sz="2000" dirty="0"/>
                              <m:t>Exe</m:t>
                            </m:r>
                            <m:r>
                              <m:rPr>
                                <m:nor/>
                              </m:rPr>
                              <a:rPr lang="en-US" altLang="en-US" sz="2000" b="0" i="1" baseline="-25000" dirty="0" smtClean="0"/>
                              <m:t>B</m:t>
                            </m:r>
                          </m:den>
                        </m:f>
                      </m:den>
                    </m:f>
                  </m:oMath>
                </a14:m>
                <a:r>
                  <a:rPr lang="en-US" altLang="en-US" sz="2000" dirty="0">
                    <a:solidFill>
                      <a:schemeClr val="tx1"/>
                    </a:solidFill>
                  </a:rPr>
                  <a:t>   = </a:t>
                </a:r>
                <a14:m>
                  <m:oMath xmlns:m="http://schemas.openxmlformats.org/officeDocument/2006/math">
                    <m:f>
                      <m:fPr>
                        <m:ctrlPr>
                          <a:rPr lang="en-US" altLang="en-US" sz="2000" i="1" smtClean="0">
                            <a:solidFill>
                              <a:schemeClr val="tx1"/>
                            </a:solidFill>
                            <a:latin typeface="Cambria Math" panose="02040503050406030204" pitchFamily="18" charset="0"/>
                          </a:rPr>
                        </m:ctrlPr>
                      </m:fPr>
                      <m:num>
                        <m:r>
                          <m:rPr>
                            <m:nor/>
                          </m:rPr>
                          <a:rPr lang="en-US" altLang="en-US" sz="2000" dirty="0"/>
                          <m:t>Exe</m:t>
                        </m:r>
                        <m:r>
                          <m:rPr>
                            <m:nor/>
                          </m:rPr>
                          <a:rPr lang="en-US" altLang="en-US" sz="2000" b="0" i="1" baseline="-25000" dirty="0" smtClean="0"/>
                          <m:t>B</m:t>
                        </m:r>
                      </m:num>
                      <m:den>
                        <m:r>
                          <m:rPr>
                            <m:nor/>
                          </m:rPr>
                          <a:rPr lang="en-US" altLang="en-US" sz="2000" dirty="0"/>
                          <m:t>Exe</m:t>
                        </m:r>
                        <m:r>
                          <m:rPr>
                            <m:nor/>
                          </m:rPr>
                          <a:rPr lang="en-US" altLang="en-US" sz="2000" baseline="-25000" dirty="0"/>
                          <m:t>A</m:t>
                        </m:r>
                      </m:den>
                    </m:f>
                  </m:oMath>
                </a14:m>
                <a:r>
                  <a:rPr lang="en-US" altLang="en-US" sz="2000" dirty="0">
                    <a:solidFill>
                      <a:schemeClr val="tx1"/>
                    </a:solidFill>
                  </a:rPr>
                  <a:t> = </a:t>
                </a:r>
                <a14:m>
                  <m:oMath xmlns:m="http://schemas.openxmlformats.org/officeDocument/2006/math">
                    <m:f>
                      <m:fPr>
                        <m:ctrlPr>
                          <a:rPr lang="en-US" altLang="en-US" sz="2000" i="1" smtClean="0">
                            <a:solidFill>
                              <a:schemeClr val="tx1"/>
                            </a:solidFill>
                            <a:latin typeface="Cambria Math" panose="02040503050406030204" pitchFamily="18" charset="0"/>
                          </a:rPr>
                        </m:ctrlPr>
                      </m:fPr>
                      <m:num>
                        <m:r>
                          <a:rPr lang="en-US" altLang="en-US" sz="2000" b="0" i="1" smtClean="0">
                            <a:solidFill>
                              <a:schemeClr val="tx1"/>
                            </a:solidFill>
                            <a:latin typeface="Cambria Math" panose="02040503050406030204" pitchFamily="18" charset="0"/>
                          </a:rPr>
                          <m:t>25</m:t>
                        </m:r>
                      </m:num>
                      <m:den>
                        <m:r>
                          <a:rPr lang="en-US" altLang="en-US" sz="2000" b="0" i="1" smtClean="0">
                            <a:solidFill>
                              <a:schemeClr val="tx1"/>
                            </a:solidFill>
                            <a:latin typeface="Cambria Math" panose="02040503050406030204" pitchFamily="18" charset="0"/>
                          </a:rPr>
                          <m:t>20</m:t>
                        </m:r>
                      </m:den>
                    </m:f>
                  </m:oMath>
                </a14:m>
                <a:r>
                  <a:rPr lang="en-US" altLang="en-US" sz="2000" dirty="0">
                    <a:solidFill>
                      <a:schemeClr val="tx1"/>
                    </a:solidFill>
                  </a:rPr>
                  <a:t> = 1.25</a:t>
                </a:r>
              </a:p>
              <a:p>
                <a:pPr marL="0" indent="0" eaLnBrk="1" hangingPunct="1">
                  <a:lnSpc>
                    <a:spcPct val="90000"/>
                  </a:lnSpc>
                  <a:buNone/>
                </a:pPr>
                <a:r>
                  <a:rPr lang="en-US" altLang="en-US" sz="2800" dirty="0">
                    <a:solidFill>
                      <a:schemeClr val="tx1"/>
                    </a:solidFill>
                  </a:rPr>
                  <a:t>	</a:t>
                </a:r>
              </a:p>
              <a:p>
                <a:pPr marL="0" indent="0" eaLnBrk="1" hangingPunct="1">
                  <a:lnSpc>
                    <a:spcPct val="90000"/>
                  </a:lnSpc>
                  <a:buNone/>
                </a:pPr>
                <a:r>
                  <a:rPr lang="en-US" altLang="en-US" sz="2800" dirty="0">
                    <a:solidFill>
                      <a:srgbClr val="C00000"/>
                    </a:solidFill>
                  </a:rPr>
                  <a:t>	</a:t>
                </a:r>
              </a:p>
              <a:p>
                <a:pPr marL="0" indent="0">
                  <a:buNone/>
                </a:pPr>
                <a:endParaRPr lang="en-US" dirty="0"/>
              </a:p>
              <a:p>
                <a:pPr marL="0" indent="0">
                  <a:buNone/>
                </a:pPr>
                <a:r>
                  <a:rPr lang="en-US" dirty="0"/>
                  <a:t>	</a:t>
                </a:r>
              </a:p>
            </p:txBody>
          </p:sp>
        </mc:Choice>
        <mc:Fallback xmlns="">
          <p:sp>
            <p:nvSpPr>
              <p:cNvPr id="3" name="Content Placeholder 2">
                <a:extLst>
                  <a:ext uri="{FF2B5EF4-FFF2-40B4-BE49-F238E27FC236}">
                    <a16:creationId xmlns:a16="http://schemas.microsoft.com/office/drawing/2014/main" id="{C07E3BF6-CECA-794E-88BA-2141E398E5E4}"/>
                  </a:ext>
                </a:extLst>
              </p:cNvPr>
              <p:cNvSpPr>
                <a:spLocks noGrp="1" noRot="1" noChangeAspect="1" noMove="1" noResize="1" noEditPoints="1" noAdjustHandles="1" noChangeArrowheads="1" noChangeShapeType="1" noTextEdit="1"/>
              </p:cNvSpPr>
              <p:nvPr>
                <p:ph idx="1"/>
              </p:nvPr>
            </p:nvSpPr>
            <p:spPr>
              <a:xfrm>
                <a:off x="685800" y="1395463"/>
                <a:ext cx="7772400" cy="4191000"/>
              </a:xfrm>
              <a:blipFill>
                <a:blip r:embed="rId2"/>
                <a:stretch>
                  <a:fillRect l="-1305" t="-2417"/>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4BFADFD9-58ED-754F-8EAC-8ADCAED18B70}"/>
              </a:ext>
            </a:extLst>
          </p:cNvPr>
          <p:cNvSpPr txBox="1"/>
          <p:nvPr/>
        </p:nvSpPr>
        <p:spPr>
          <a:xfrm>
            <a:off x="1181100" y="5170964"/>
            <a:ext cx="6781800" cy="830997"/>
          </a:xfrm>
          <a:prstGeom prst="rect">
            <a:avLst/>
          </a:prstGeom>
          <a:noFill/>
        </p:spPr>
        <p:txBody>
          <a:bodyPr wrap="square" rtlCol="0">
            <a:spAutoFit/>
          </a:bodyPr>
          <a:lstStyle/>
          <a:p>
            <a:r>
              <a:rPr lang="en-US" dirty="0">
                <a:solidFill>
                  <a:srgbClr val="C00000"/>
                </a:solidFill>
              </a:rPr>
              <a:t>Conclusion</a:t>
            </a:r>
            <a:r>
              <a:rPr lang="en-US" dirty="0"/>
              <a:t>: A is 1.25 times as fast as B. </a:t>
            </a:r>
          </a:p>
          <a:p>
            <a:r>
              <a:rPr lang="en-US" dirty="0"/>
              <a:t>		(or A is 25% faster than B.)</a:t>
            </a:r>
          </a:p>
        </p:txBody>
      </p:sp>
    </p:spTree>
    <p:extLst>
      <p:ext uri="{BB962C8B-B14F-4D97-AF65-F5344CB8AC3E}">
        <p14:creationId xmlns:p14="http://schemas.microsoft.com/office/powerpoint/2010/main" val="21797932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F196C0-692D-2E47-9AA1-7A17E692F503}"/>
              </a:ext>
            </a:extLst>
          </p:cNvPr>
          <p:cNvSpPr>
            <a:spLocks noGrp="1"/>
          </p:cNvSpPr>
          <p:nvPr>
            <p:ph type="title"/>
          </p:nvPr>
        </p:nvSpPr>
        <p:spPr/>
        <p:txBody>
          <a:bodyPr/>
          <a:lstStyle/>
          <a:p>
            <a:r>
              <a:rPr lang="en-US" dirty="0">
                <a:solidFill>
                  <a:srgbClr val="FF0000"/>
                </a:solidFill>
              </a:rPr>
              <a:t>Practice Problem: </a:t>
            </a:r>
            <a:r>
              <a:rPr lang="en-US" dirty="0">
                <a:solidFill>
                  <a:schemeClr val="tx1"/>
                </a:solidFill>
              </a:rPr>
              <a:t>Pitfall</a:t>
            </a:r>
          </a:p>
        </p:txBody>
      </p:sp>
      <p:sp>
        <p:nvSpPr>
          <p:cNvPr id="3" name="Content Placeholder 2">
            <a:extLst>
              <a:ext uri="{FF2B5EF4-FFF2-40B4-BE49-F238E27FC236}">
                <a16:creationId xmlns:a16="http://schemas.microsoft.com/office/drawing/2014/main" id="{C07E3BF6-CECA-794E-88BA-2141E398E5E4}"/>
              </a:ext>
            </a:extLst>
          </p:cNvPr>
          <p:cNvSpPr>
            <a:spLocks noGrp="1"/>
          </p:cNvSpPr>
          <p:nvPr>
            <p:ph idx="1"/>
          </p:nvPr>
        </p:nvSpPr>
        <p:spPr/>
        <p:txBody>
          <a:bodyPr/>
          <a:lstStyle/>
          <a:p>
            <a:pPr eaLnBrk="1" hangingPunct="1">
              <a:lnSpc>
                <a:spcPct val="90000"/>
              </a:lnSpc>
            </a:pPr>
            <a:r>
              <a:rPr lang="en-US" altLang="en-US" sz="2800" dirty="0"/>
              <a:t>Assume:</a:t>
            </a:r>
          </a:p>
          <a:p>
            <a:pPr lvl="1" eaLnBrk="1" hangingPunct="1">
              <a:lnSpc>
                <a:spcPct val="90000"/>
              </a:lnSpc>
            </a:pPr>
            <a:r>
              <a:rPr lang="en-US" altLang="en-US" sz="2400" dirty="0"/>
              <a:t>machine A runs a program in 25 seconds</a:t>
            </a:r>
          </a:p>
          <a:p>
            <a:pPr lvl="1" eaLnBrk="1" hangingPunct="1">
              <a:lnSpc>
                <a:spcPct val="90000"/>
              </a:lnSpc>
            </a:pPr>
            <a:r>
              <a:rPr lang="en-US" altLang="en-US" sz="2400" dirty="0"/>
              <a:t>machine B runs the same program in 20 seconds</a:t>
            </a:r>
          </a:p>
          <a:p>
            <a:pPr lvl="1" eaLnBrk="1" hangingPunct="1">
              <a:lnSpc>
                <a:spcPct val="90000"/>
              </a:lnSpc>
            </a:pPr>
            <a:r>
              <a:rPr lang="en-US" altLang="en-US" b="1" i="1" dirty="0">
                <a:solidFill>
                  <a:srgbClr val="C00000"/>
                </a:solidFill>
              </a:rPr>
              <a:t>How much faster is A than B?</a:t>
            </a:r>
          </a:p>
          <a:p>
            <a:pPr marL="0" indent="0">
              <a:buNone/>
            </a:pPr>
            <a:endParaRPr lang="en-US" i="1" dirty="0">
              <a:solidFill>
                <a:srgbClr val="C00000"/>
              </a:solidFill>
            </a:endParaRPr>
          </a:p>
          <a:p>
            <a:pPr marL="0" indent="0">
              <a:buNone/>
            </a:pPr>
            <a:r>
              <a:rPr lang="en-US" dirty="0"/>
              <a:t>	</a:t>
            </a:r>
          </a:p>
        </p:txBody>
      </p:sp>
      <mc:AlternateContent xmlns:mc="http://schemas.openxmlformats.org/markup-compatibility/2006" xmlns:a14="http://schemas.microsoft.com/office/drawing/2010/main">
        <mc:Choice Requires="a14">
          <p:sp>
            <p:nvSpPr>
              <p:cNvPr id="4" name="Rounded Rectangle 3">
                <a:extLst>
                  <a:ext uri="{FF2B5EF4-FFF2-40B4-BE49-F238E27FC236}">
                    <a16:creationId xmlns:a16="http://schemas.microsoft.com/office/drawing/2014/main" id="{9C0AFB61-1E13-854E-963E-1A72F378FAB9}"/>
                  </a:ext>
                </a:extLst>
              </p:cNvPr>
              <p:cNvSpPr/>
              <p:nvPr/>
            </p:nvSpPr>
            <p:spPr>
              <a:xfrm>
                <a:off x="685800" y="4191000"/>
                <a:ext cx="7772400" cy="11430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14:m>
                  <m:oMath xmlns:m="http://schemas.openxmlformats.org/officeDocument/2006/math">
                    <m:f>
                      <m:fPr>
                        <m:ctrlPr>
                          <a:rPr lang="en-US" i="1" smtClean="0">
                            <a:solidFill>
                              <a:schemeClr val="tx1"/>
                            </a:solidFill>
                            <a:latin typeface="Cambria Math" panose="02040503050406030204" pitchFamily="18" charset="0"/>
                          </a:rPr>
                        </m:ctrlPr>
                      </m:fPr>
                      <m:num>
                        <m:r>
                          <a:rPr lang="en-US" b="0" i="1" smtClean="0">
                            <a:solidFill>
                              <a:schemeClr val="tx1"/>
                            </a:solidFill>
                            <a:latin typeface="Cambria Math" panose="02040503050406030204" pitchFamily="18" charset="0"/>
                          </a:rPr>
                          <m:t>𝑃𝑒𝑟𝑓</m:t>
                        </m:r>
                        <m:r>
                          <a:rPr lang="en-US" b="0" i="1" baseline="-25000" smtClean="0">
                            <a:solidFill>
                              <a:schemeClr val="tx1"/>
                            </a:solidFill>
                            <a:latin typeface="Cambria Math" panose="02040503050406030204" pitchFamily="18" charset="0"/>
                          </a:rPr>
                          <m:t>𝐴</m:t>
                        </m:r>
                      </m:num>
                      <m:den>
                        <m:r>
                          <a:rPr lang="en-US" b="0" i="1" smtClean="0">
                            <a:solidFill>
                              <a:schemeClr val="tx1"/>
                            </a:solidFill>
                            <a:latin typeface="Cambria Math" panose="02040503050406030204" pitchFamily="18" charset="0"/>
                          </a:rPr>
                          <m:t>𝑃𝑒𝑟𝑓</m:t>
                        </m:r>
                        <m:r>
                          <a:rPr lang="en-US" b="0" i="1" baseline="-25000" smtClean="0">
                            <a:solidFill>
                              <a:schemeClr val="tx1"/>
                            </a:solidFill>
                            <a:latin typeface="Cambria Math" panose="02040503050406030204" pitchFamily="18" charset="0"/>
                          </a:rPr>
                          <m:t>𝐵</m:t>
                        </m:r>
                      </m:den>
                    </m:f>
                  </m:oMath>
                </a14:m>
                <a:r>
                  <a:rPr lang="en-US" dirty="0">
                    <a:solidFill>
                      <a:schemeClr val="tx1"/>
                    </a:solidFill>
                  </a:rPr>
                  <a:t> = </a:t>
                </a:r>
                <a14:m>
                  <m:oMath xmlns:m="http://schemas.openxmlformats.org/officeDocument/2006/math">
                    <m:f>
                      <m:fPr>
                        <m:ctrlPr>
                          <a:rPr lang="en-US" i="1">
                            <a:solidFill>
                              <a:schemeClr val="tx1"/>
                            </a:solidFill>
                            <a:latin typeface="Cambria Math" panose="02040503050406030204" pitchFamily="18" charset="0"/>
                          </a:rPr>
                        </m:ctrlPr>
                      </m:fPr>
                      <m:num>
                        <m:r>
                          <a:rPr lang="en-US" i="1">
                            <a:solidFill>
                              <a:schemeClr val="tx1"/>
                            </a:solidFill>
                            <a:latin typeface="Cambria Math" panose="02040503050406030204" pitchFamily="18" charset="0"/>
                          </a:rPr>
                          <m:t>20</m:t>
                        </m:r>
                      </m:num>
                      <m:den>
                        <m:r>
                          <a:rPr lang="en-US" i="1">
                            <a:solidFill>
                              <a:schemeClr val="tx1"/>
                            </a:solidFill>
                            <a:latin typeface="Cambria Math" panose="02040503050406030204" pitchFamily="18" charset="0"/>
                          </a:rPr>
                          <m:t>25 </m:t>
                        </m:r>
                      </m:den>
                    </m:f>
                    <m:r>
                      <a:rPr lang="en-US" i="1">
                        <a:solidFill>
                          <a:schemeClr val="tx1"/>
                        </a:solidFill>
                        <a:latin typeface="Cambria Math" panose="02040503050406030204" pitchFamily="18" charset="0"/>
                      </a:rPr>
                      <m:t> </m:t>
                    </m:r>
                  </m:oMath>
                </a14:m>
                <a:r>
                  <a:rPr lang="en-US" dirty="0">
                    <a:solidFill>
                      <a:schemeClr val="tx1"/>
                    </a:solidFill>
                  </a:rPr>
                  <a:t> = 0.8 	</a:t>
                </a:r>
                <a:r>
                  <a:rPr lang="en-US" i="1" dirty="0">
                    <a:solidFill>
                      <a:schemeClr val="tx1"/>
                    </a:solidFill>
                  </a:rPr>
                  <a:t>Could we say A is </a:t>
                </a:r>
                <a:r>
                  <a:rPr lang="en-US" i="1" dirty="0">
                    <a:solidFill>
                      <a:srgbClr val="C00000"/>
                    </a:solidFill>
                  </a:rPr>
                  <a:t>20% slower</a:t>
                </a:r>
                <a:r>
                  <a:rPr lang="en-US" i="1" dirty="0">
                    <a:solidFill>
                      <a:schemeClr val="tx1"/>
                    </a:solidFill>
                  </a:rPr>
                  <a:t> than B? </a:t>
                </a:r>
              </a:p>
            </p:txBody>
          </p:sp>
        </mc:Choice>
        <mc:Fallback xmlns="">
          <p:sp>
            <p:nvSpPr>
              <p:cNvPr id="4" name="Rounded Rectangle 3">
                <a:extLst>
                  <a:ext uri="{FF2B5EF4-FFF2-40B4-BE49-F238E27FC236}">
                    <a16:creationId xmlns:a16="http://schemas.microsoft.com/office/drawing/2014/main" id="{9C0AFB61-1E13-854E-963E-1A72F378FAB9}"/>
                  </a:ext>
                </a:extLst>
              </p:cNvPr>
              <p:cNvSpPr>
                <a:spLocks noRot="1" noChangeAspect="1" noMove="1" noResize="1" noEditPoints="1" noAdjustHandles="1" noChangeArrowheads="1" noChangeShapeType="1" noTextEdit="1"/>
              </p:cNvSpPr>
              <p:nvPr/>
            </p:nvSpPr>
            <p:spPr>
              <a:xfrm>
                <a:off x="685800" y="4191000"/>
                <a:ext cx="7772400" cy="1143000"/>
              </a:xfrm>
              <a:prstGeom prst="roundRect">
                <a:avLst/>
              </a:prstGeom>
              <a:blipFill>
                <a:blip r:embed="rId3"/>
                <a:stretch>
                  <a:fillRect r="-1138"/>
                </a:stretch>
              </a:blipFill>
            </p:spPr>
            <p:txBody>
              <a:bodyPr/>
              <a:lstStyle/>
              <a:p>
                <a:r>
                  <a:rPr lang="en-US">
                    <a:noFill/>
                  </a:rPr>
                  <a:t> </a:t>
                </a:r>
              </a:p>
            </p:txBody>
          </p:sp>
        </mc:Fallback>
      </mc:AlternateContent>
    </p:spTree>
    <p:extLst>
      <p:ext uri="{BB962C8B-B14F-4D97-AF65-F5344CB8AC3E}">
        <p14:creationId xmlns:p14="http://schemas.microsoft.com/office/powerpoint/2010/main" val="22670908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F196C0-692D-2E47-9AA1-7A17E692F503}"/>
              </a:ext>
            </a:extLst>
          </p:cNvPr>
          <p:cNvSpPr>
            <a:spLocks noGrp="1"/>
          </p:cNvSpPr>
          <p:nvPr>
            <p:ph type="title"/>
          </p:nvPr>
        </p:nvSpPr>
        <p:spPr>
          <a:xfrm>
            <a:off x="685800" y="609600"/>
            <a:ext cx="7772400" cy="609600"/>
          </a:xfrm>
        </p:spPr>
        <p:txBody>
          <a:bodyPr/>
          <a:lstStyle/>
          <a:p>
            <a:r>
              <a:rPr lang="en-US" dirty="0">
                <a:solidFill>
                  <a:srgbClr val="FF0000"/>
                </a:solidFill>
              </a:rPr>
              <a:t>Practice Problem: </a:t>
            </a:r>
            <a:r>
              <a:rPr lang="en-US" dirty="0">
                <a:solidFill>
                  <a:schemeClr val="tx1"/>
                </a:solidFill>
              </a:rPr>
              <a:t>Tips </a:t>
            </a:r>
          </a:p>
        </p:txBody>
      </p:sp>
      <p:sp>
        <p:nvSpPr>
          <p:cNvPr id="3" name="Content Placeholder 2">
            <a:extLst>
              <a:ext uri="{FF2B5EF4-FFF2-40B4-BE49-F238E27FC236}">
                <a16:creationId xmlns:a16="http://schemas.microsoft.com/office/drawing/2014/main" id="{C07E3BF6-CECA-794E-88BA-2141E398E5E4}"/>
              </a:ext>
            </a:extLst>
          </p:cNvPr>
          <p:cNvSpPr>
            <a:spLocks noGrp="1"/>
          </p:cNvSpPr>
          <p:nvPr>
            <p:ph idx="1"/>
          </p:nvPr>
        </p:nvSpPr>
        <p:spPr>
          <a:xfrm>
            <a:off x="762000" y="1371600"/>
            <a:ext cx="7772400" cy="4114800"/>
          </a:xfrm>
        </p:spPr>
        <p:txBody>
          <a:bodyPr/>
          <a:lstStyle/>
          <a:p>
            <a:pPr eaLnBrk="1" hangingPunct="1">
              <a:lnSpc>
                <a:spcPct val="90000"/>
              </a:lnSpc>
            </a:pPr>
            <a:r>
              <a:rPr lang="en-US" altLang="en-US" sz="2800" dirty="0"/>
              <a:t>Assume:</a:t>
            </a:r>
          </a:p>
          <a:p>
            <a:pPr lvl="1" eaLnBrk="1" hangingPunct="1">
              <a:lnSpc>
                <a:spcPct val="90000"/>
              </a:lnSpc>
            </a:pPr>
            <a:r>
              <a:rPr lang="en-US" altLang="en-US" sz="2400" dirty="0"/>
              <a:t>machine A runs a program in 25 seconds</a:t>
            </a:r>
          </a:p>
          <a:p>
            <a:pPr lvl="1" eaLnBrk="1" hangingPunct="1">
              <a:lnSpc>
                <a:spcPct val="90000"/>
              </a:lnSpc>
            </a:pPr>
            <a:r>
              <a:rPr lang="en-US" altLang="en-US" sz="2400" dirty="0"/>
              <a:t>machine B runs the same program in 20 seconds</a:t>
            </a:r>
          </a:p>
          <a:p>
            <a:pPr lvl="1" eaLnBrk="1" hangingPunct="1">
              <a:lnSpc>
                <a:spcPct val="90000"/>
              </a:lnSpc>
            </a:pPr>
            <a:r>
              <a:rPr lang="en-US" altLang="en-US" sz="2400" i="1" dirty="0">
                <a:solidFill>
                  <a:srgbClr val="C00000"/>
                </a:solidFill>
              </a:rPr>
              <a:t>How much faster is A than B?</a:t>
            </a:r>
          </a:p>
          <a:p>
            <a:pPr marL="0" indent="0">
              <a:buNone/>
            </a:pPr>
            <a:endParaRPr lang="en-US" i="1" dirty="0">
              <a:solidFill>
                <a:srgbClr val="C00000"/>
              </a:solidFill>
            </a:endParaRPr>
          </a:p>
          <a:p>
            <a:pPr marL="0" indent="0">
              <a:buNone/>
            </a:pPr>
            <a:r>
              <a:rPr lang="en-US" dirty="0"/>
              <a:t>	</a:t>
            </a:r>
          </a:p>
        </p:txBody>
      </p:sp>
      <mc:AlternateContent xmlns:mc="http://schemas.openxmlformats.org/markup-compatibility/2006" xmlns:a14="http://schemas.microsoft.com/office/drawing/2010/main">
        <mc:Choice Requires="a14">
          <p:sp>
            <p:nvSpPr>
              <p:cNvPr id="4" name="Rounded Rectangle 3">
                <a:extLst>
                  <a:ext uri="{FF2B5EF4-FFF2-40B4-BE49-F238E27FC236}">
                    <a16:creationId xmlns:a16="http://schemas.microsoft.com/office/drawing/2014/main" id="{9C0AFB61-1E13-854E-963E-1A72F378FAB9}"/>
                  </a:ext>
                </a:extLst>
              </p:cNvPr>
              <p:cNvSpPr/>
              <p:nvPr/>
            </p:nvSpPr>
            <p:spPr>
              <a:xfrm>
                <a:off x="704850" y="3276600"/>
                <a:ext cx="7772400" cy="11430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14:m>
                  <m:oMath xmlns:m="http://schemas.openxmlformats.org/officeDocument/2006/math">
                    <m:f>
                      <m:fPr>
                        <m:ctrlPr>
                          <a:rPr lang="en-US" i="1" smtClean="0">
                            <a:solidFill>
                              <a:schemeClr val="tx1"/>
                            </a:solidFill>
                            <a:latin typeface="Cambria Math" panose="02040503050406030204" pitchFamily="18" charset="0"/>
                          </a:rPr>
                        </m:ctrlPr>
                      </m:fPr>
                      <m:num>
                        <m:r>
                          <a:rPr lang="en-US" b="0" i="1" smtClean="0">
                            <a:solidFill>
                              <a:schemeClr val="tx1"/>
                            </a:solidFill>
                            <a:latin typeface="Cambria Math" panose="02040503050406030204" pitchFamily="18" charset="0"/>
                          </a:rPr>
                          <m:t>𝑃𝑒𝑟𝑓</m:t>
                        </m:r>
                        <m:r>
                          <a:rPr lang="en-US" b="0" i="1" baseline="-25000" smtClean="0">
                            <a:solidFill>
                              <a:schemeClr val="tx1"/>
                            </a:solidFill>
                            <a:latin typeface="Cambria Math" panose="02040503050406030204" pitchFamily="18" charset="0"/>
                          </a:rPr>
                          <m:t>𝐴</m:t>
                        </m:r>
                      </m:num>
                      <m:den>
                        <m:r>
                          <a:rPr lang="en-US" b="0" i="1" smtClean="0">
                            <a:solidFill>
                              <a:schemeClr val="tx1"/>
                            </a:solidFill>
                            <a:latin typeface="Cambria Math" panose="02040503050406030204" pitchFamily="18" charset="0"/>
                          </a:rPr>
                          <m:t>𝑃𝑒𝑟𝑓</m:t>
                        </m:r>
                        <m:r>
                          <a:rPr lang="en-US" b="0" i="1" baseline="-25000" smtClean="0">
                            <a:solidFill>
                              <a:schemeClr val="tx1"/>
                            </a:solidFill>
                            <a:latin typeface="Cambria Math" panose="02040503050406030204" pitchFamily="18" charset="0"/>
                          </a:rPr>
                          <m:t>𝐵</m:t>
                        </m:r>
                      </m:den>
                    </m:f>
                  </m:oMath>
                </a14:m>
                <a:r>
                  <a:rPr lang="en-US" dirty="0">
                    <a:solidFill>
                      <a:schemeClr val="tx1"/>
                    </a:solidFill>
                  </a:rPr>
                  <a:t> = </a:t>
                </a:r>
                <a14:m>
                  <m:oMath xmlns:m="http://schemas.openxmlformats.org/officeDocument/2006/math">
                    <m:f>
                      <m:fPr>
                        <m:ctrlPr>
                          <a:rPr lang="en-US" i="1">
                            <a:solidFill>
                              <a:schemeClr val="tx1"/>
                            </a:solidFill>
                            <a:latin typeface="Cambria Math" panose="02040503050406030204" pitchFamily="18" charset="0"/>
                          </a:rPr>
                        </m:ctrlPr>
                      </m:fPr>
                      <m:num>
                        <m:r>
                          <a:rPr lang="en-US" i="1">
                            <a:solidFill>
                              <a:schemeClr val="tx1"/>
                            </a:solidFill>
                            <a:latin typeface="Cambria Math" panose="02040503050406030204" pitchFamily="18" charset="0"/>
                          </a:rPr>
                          <m:t>20</m:t>
                        </m:r>
                      </m:num>
                      <m:den>
                        <m:r>
                          <a:rPr lang="en-US" i="1">
                            <a:solidFill>
                              <a:schemeClr val="tx1"/>
                            </a:solidFill>
                            <a:latin typeface="Cambria Math" panose="02040503050406030204" pitchFamily="18" charset="0"/>
                          </a:rPr>
                          <m:t>25 </m:t>
                        </m:r>
                      </m:den>
                    </m:f>
                    <m:r>
                      <a:rPr lang="en-US" i="1">
                        <a:solidFill>
                          <a:schemeClr val="tx1"/>
                        </a:solidFill>
                        <a:latin typeface="Cambria Math" panose="02040503050406030204" pitchFamily="18" charset="0"/>
                      </a:rPr>
                      <m:t> </m:t>
                    </m:r>
                  </m:oMath>
                </a14:m>
                <a:r>
                  <a:rPr lang="en-US" dirty="0">
                    <a:solidFill>
                      <a:schemeClr val="tx1"/>
                    </a:solidFill>
                  </a:rPr>
                  <a:t> = 0.8 	</a:t>
                </a:r>
                <a:r>
                  <a:rPr lang="en-US" sz="2000" i="1" dirty="0">
                    <a:solidFill>
                      <a:schemeClr val="tx1"/>
                    </a:solidFill>
                  </a:rPr>
                  <a:t>Could we say A is 20%  </a:t>
                </a:r>
                <a:r>
                  <a:rPr lang="en-US" sz="2000" dirty="0">
                    <a:solidFill>
                      <a:schemeClr val="tx1"/>
                    </a:solidFill>
                  </a:rPr>
                  <a:t>slower  than B? </a:t>
                </a:r>
                <a:endParaRPr lang="en-US" dirty="0">
                  <a:solidFill>
                    <a:schemeClr val="tx1"/>
                  </a:solidFill>
                </a:endParaRPr>
              </a:p>
            </p:txBody>
          </p:sp>
        </mc:Choice>
        <mc:Fallback xmlns="">
          <p:sp>
            <p:nvSpPr>
              <p:cNvPr id="4" name="Rounded Rectangle 3">
                <a:extLst>
                  <a:ext uri="{FF2B5EF4-FFF2-40B4-BE49-F238E27FC236}">
                    <a16:creationId xmlns:a16="http://schemas.microsoft.com/office/drawing/2014/main" id="{9C0AFB61-1E13-854E-963E-1A72F378FAB9}"/>
                  </a:ext>
                </a:extLst>
              </p:cNvPr>
              <p:cNvSpPr>
                <a:spLocks noRot="1" noChangeAspect="1" noMove="1" noResize="1" noEditPoints="1" noAdjustHandles="1" noChangeArrowheads="1" noChangeShapeType="1" noTextEdit="1"/>
              </p:cNvSpPr>
              <p:nvPr/>
            </p:nvSpPr>
            <p:spPr>
              <a:xfrm>
                <a:off x="704850" y="3276600"/>
                <a:ext cx="7772400" cy="1143000"/>
              </a:xfrm>
              <a:prstGeom prst="round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ounded Rectangle 4" descr="Recall the performance definition" title="note">
                <a:extLst>
                  <a:ext uri="{FF2B5EF4-FFF2-40B4-BE49-F238E27FC236}">
                    <a16:creationId xmlns:a16="http://schemas.microsoft.com/office/drawing/2014/main" id="{EFD4019E-96C8-0B4D-8458-05B07B446257}"/>
                  </a:ext>
                </a:extLst>
              </p:cNvPr>
              <p:cNvSpPr/>
              <p:nvPr/>
            </p:nvSpPr>
            <p:spPr>
              <a:xfrm>
                <a:off x="1143000" y="4648200"/>
                <a:ext cx="7543800" cy="19050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eaLnBrk="1" hangingPunct="1">
                  <a:lnSpc>
                    <a:spcPct val="90000"/>
                  </a:lnSpc>
                  <a:buNone/>
                </a:pPr>
                <a14:m>
                  <m:oMath xmlns:m="http://schemas.openxmlformats.org/officeDocument/2006/math">
                    <m:f>
                      <m:fPr>
                        <m:ctrlPr>
                          <a:rPr lang="en-US" altLang="en-US" sz="2000" i="1" smtClean="0">
                            <a:solidFill>
                              <a:schemeClr val="tx1"/>
                            </a:solidFill>
                            <a:latin typeface="Cambria Math" panose="02040503050406030204" pitchFamily="18" charset="0"/>
                          </a:rPr>
                        </m:ctrlPr>
                      </m:fPr>
                      <m:num>
                        <m:r>
                          <m:rPr>
                            <m:nor/>
                          </m:rPr>
                          <a:rPr lang="en-US" altLang="en-US" sz="2000" dirty="0">
                            <a:solidFill>
                              <a:schemeClr val="tx1"/>
                            </a:solidFill>
                            <a:latin typeface="Calibri" panose="020F0502020204030204" pitchFamily="34" charset="0"/>
                            <a:cs typeface="Calibri" panose="020F0502020204030204" pitchFamily="34" charset="0"/>
                          </a:rPr>
                          <m:t>Performance</m:t>
                        </m:r>
                        <m:r>
                          <m:rPr>
                            <m:nor/>
                          </m:rPr>
                          <a:rPr lang="en-US" altLang="en-US" sz="2000" baseline="-25000" dirty="0">
                            <a:solidFill>
                              <a:schemeClr val="tx1"/>
                            </a:solidFill>
                            <a:latin typeface="Calibri" panose="020F0502020204030204" pitchFamily="34" charset="0"/>
                            <a:cs typeface="Calibri" panose="020F0502020204030204" pitchFamily="34" charset="0"/>
                          </a:rPr>
                          <m:t>X</m:t>
                        </m:r>
                      </m:num>
                      <m:den>
                        <m:r>
                          <m:rPr>
                            <m:nor/>
                          </m:rPr>
                          <a:rPr lang="en-US" altLang="en-US" sz="2000" dirty="0">
                            <a:solidFill>
                              <a:schemeClr val="tx1"/>
                            </a:solidFill>
                            <a:latin typeface="Calibri" panose="020F0502020204030204" pitchFamily="34" charset="0"/>
                            <a:cs typeface="Calibri" panose="020F0502020204030204" pitchFamily="34" charset="0"/>
                          </a:rPr>
                          <m:t>Performance</m:t>
                        </m:r>
                        <m:r>
                          <m:rPr>
                            <m:nor/>
                          </m:rPr>
                          <a:rPr lang="en-US" altLang="en-US" sz="2000" baseline="-25000" dirty="0">
                            <a:solidFill>
                              <a:schemeClr val="tx1"/>
                            </a:solidFill>
                            <a:latin typeface="Calibri" panose="020F0502020204030204" pitchFamily="34" charset="0"/>
                            <a:cs typeface="Calibri" panose="020F0502020204030204" pitchFamily="34" charset="0"/>
                          </a:rPr>
                          <m:t>Y</m:t>
                        </m:r>
                      </m:den>
                    </m:f>
                  </m:oMath>
                </a14:m>
                <a:r>
                  <a:rPr lang="en-US" altLang="en-US" sz="1800" dirty="0">
                    <a:solidFill>
                      <a:schemeClr val="tx1"/>
                    </a:solidFill>
                    <a:latin typeface="Calibri" panose="020F0502020204030204" pitchFamily="34" charset="0"/>
                    <a:cs typeface="Calibri" panose="020F0502020204030204" pitchFamily="34" charset="0"/>
                  </a:rPr>
                  <a:t>   </a:t>
                </a:r>
                <a:r>
                  <a:rPr lang="en-US" altLang="en-US" sz="2000" dirty="0">
                    <a:solidFill>
                      <a:schemeClr val="tx1"/>
                    </a:solidFill>
                    <a:latin typeface="Calibri" panose="020F0502020204030204" pitchFamily="34" charset="0"/>
                    <a:cs typeface="Calibri" panose="020F0502020204030204" pitchFamily="34" charset="0"/>
                  </a:rPr>
                  <a:t>= n       </a:t>
                </a:r>
                <a:r>
                  <a:rPr lang="en-US" altLang="en-US" i="1" dirty="0">
                    <a:solidFill>
                      <a:srgbClr val="FF0000"/>
                    </a:solidFill>
                    <a:latin typeface="Calibri" panose="020F0502020204030204" pitchFamily="34" charset="0"/>
                    <a:cs typeface="Calibri" panose="020F0502020204030204" pitchFamily="34" charset="0"/>
                  </a:rPr>
                  <a:t>n must be greater than  or equal to 1.0 </a:t>
                </a:r>
                <a:endParaRPr lang="en-US" altLang="en-US" dirty="0">
                  <a:solidFill>
                    <a:srgbClr val="FF0000"/>
                  </a:solidFill>
                  <a:latin typeface="Calibri" panose="020F0502020204030204" pitchFamily="34" charset="0"/>
                  <a:cs typeface="Calibri" panose="020F0502020204030204" pitchFamily="34" charset="0"/>
                </a:endParaRPr>
              </a:p>
            </p:txBody>
          </p:sp>
        </mc:Choice>
        <mc:Fallback xmlns="">
          <p:sp>
            <p:nvSpPr>
              <p:cNvPr id="5" name="Rounded Rectangle 4" descr="Recall the performance definition" title="note">
                <a:extLst>
                  <a:ext uri="{FF2B5EF4-FFF2-40B4-BE49-F238E27FC236}">
                    <a16:creationId xmlns:a16="http://schemas.microsoft.com/office/drawing/2014/main" id="{EFD4019E-96C8-0B4D-8458-05B07B446257}"/>
                  </a:ext>
                </a:extLst>
              </p:cNvPr>
              <p:cNvSpPr>
                <a:spLocks noRot="1" noChangeAspect="1" noMove="1" noResize="1" noEditPoints="1" noAdjustHandles="1" noChangeArrowheads="1" noChangeShapeType="1" noTextEdit="1"/>
              </p:cNvSpPr>
              <p:nvPr/>
            </p:nvSpPr>
            <p:spPr>
              <a:xfrm>
                <a:off x="1143000" y="4648200"/>
                <a:ext cx="7543800" cy="1905000"/>
              </a:xfrm>
              <a:prstGeom prst="roundRect">
                <a:avLst/>
              </a:prstGeom>
              <a:blipFill>
                <a:blip r:embed="rId4"/>
                <a:stretch>
                  <a:fillRect/>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EDCE1C04-DCF7-0A49-9C2D-2E7C29D1950F}"/>
              </a:ext>
            </a:extLst>
          </p:cNvPr>
          <p:cNvSpPr txBox="1"/>
          <p:nvPr/>
        </p:nvSpPr>
        <p:spPr>
          <a:xfrm>
            <a:off x="1238250" y="4722167"/>
            <a:ext cx="6534150" cy="461665"/>
          </a:xfrm>
          <a:prstGeom prst="rect">
            <a:avLst/>
          </a:prstGeom>
          <a:noFill/>
        </p:spPr>
        <p:txBody>
          <a:bodyPr wrap="square" rtlCol="0">
            <a:spAutoFit/>
          </a:bodyPr>
          <a:lstStyle/>
          <a:p>
            <a:r>
              <a:rPr lang="en-US" dirty="0"/>
              <a:t>Recall the definition  </a:t>
            </a:r>
            <a:r>
              <a:rPr lang="en-US" dirty="0">
                <a:solidFill>
                  <a:srgbClr val="FF0000"/>
                </a:solidFill>
              </a:rPr>
              <a:t>(Tips: follow the definition)</a:t>
            </a:r>
          </a:p>
        </p:txBody>
      </p:sp>
    </p:spTree>
    <p:extLst>
      <p:ext uri="{BB962C8B-B14F-4D97-AF65-F5344CB8AC3E}">
        <p14:creationId xmlns:p14="http://schemas.microsoft.com/office/powerpoint/2010/main" val="41814326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pPr eaLnBrk="1" hangingPunct="1"/>
            <a:r>
              <a:rPr lang="en-US" altLang="en-US">
                <a:solidFill>
                  <a:srgbClr val="FF0000"/>
                </a:solidFill>
              </a:rPr>
              <a:t>Execution Time</a:t>
            </a:r>
          </a:p>
        </p:txBody>
      </p:sp>
      <p:sp>
        <p:nvSpPr>
          <p:cNvPr id="9219" name="Rectangle 3"/>
          <p:cNvSpPr>
            <a:spLocks noGrp="1" noChangeArrowheads="1"/>
          </p:cNvSpPr>
          <p:nvPr>
            <p:ph type="body" idx="1"/>
          </p:nvPr>
        </p:nvSpPr>
        <p:spPr/>
        <p:txBody>
          <a:bodyPr/>
          <a:lstStyle/>
          <a:p>
            <a:pPr eaLnBrk="1" hangingPunct="1">
              <a:lnSpc>
                <a:spcPct val="90000"/>
              </a:lnSpc>
            </a:pPr>
            <a:r>
              <a:rPr lang="en-US" altLang="en-US" sz="2400"/>
              <a:t>Elapsed Time</a:t>
            </a:r>
          </a:p>
          <a:p>
            <a:pPr lvl="1" eaLnBrk="1" hangingPunct="1">
              <a:lnSpc>
                <a:spcPct val="90000"/>
              </a:lnSpc>
            </a:pPr>
            <a:r>
              <a:rPr lang="en-US" altLang="en-US" sz="2000"/>
              <a:t>counts everything  </a:t>
            </a:r>
            <a:r>
              <a:rPr lang="en-US" altLang="en-US" sz="2000" i="1"/>
              <a:t>(disk and memory accesses, I/O , etc.)</a:t>
            </a:r>
            <a:endParaRPr lang="en-US" altLang="en-US" sz="2000"/>
          </a:p>
          <a:p>
            <a:pPr lvl="1" eaLnBrk="1" hangingPunct="1">
              <a:lnSpc>
                <a:spcPct val="90000"/>
              </a:lnSpc>
            </a:pPr>
            <a:r>
              <a:rPr lang="en-US" altLang="en-US" sz="2000"/>
              <a:t>a useful number, but often not good for comparison purposes</a:t>
            </a:r>
          </a:p>
          <a:p>
            <a:pPr eaLnBrk="1" hangingPunct="1">
              <a:lnSpc>
                <a:spcPct val="90000"/>
              </a:lnSpc>
            </a:pPr>
            <a:r>
              <a:rPr lang="en-US" altLang="en-US" sz="2400"/>
              <a:t>CPU time</a:t>
            </a:r>
          </a:p>
          <a:p>
            <a:pPr lvl="1" eaLnBrk="1" hangingPunct="1">
              <a:lnSpc>
                <a:spcPct val="90000"/>
              </a:lnSpc>
            </a:pPr>
            <a:r>
              <a:rPr lang="en-US" altLang="en-US" sz="2000"/>
              <a:t>doesn't count I/O or time spent running other programs</a:t>
            </a:r>
          </a:p>
          <a:p>
            <a:pPr lvl="1" eaLnBrk="1" hangingPunct="1">
              <a:lnSpc>
                <a:spcPct val="90000"/>
              </a:lnSpc>
            </a:pPr>
            <a:r>
              <a:rPr lang="en-US" altLang="en-US" sz="2000"/>
              <a:t>can be broken up into system time, and user time</a:t>
            </a:r>
            <a:br>
              <a:rPr lang="en-US" altLang="en-US" sz="2000"/>
            </a:br>
            <a:endParaRPr lang="en-US" altLang="en-US" sz="2000"/>
          </a:p>
          <a:p>
            <a:pPr eaLnBrk="1" hangingPunct="1">
              <a:lnSpc>
                <a:spcPct val="90000"/>
              </a:lnSpc>
            </a:pPr>
            <a:r>
              <a:rPr lang="en-US" altLang="en-US" sz="2400"/>
              <a:t>Our focus</a:t>
            </a:r>
            <a:r>
              <a:rPr lang="en-US" altLang="en-US" sz="2400">
                <a:solidFill>
                  <a:srgbClr val="FF0000"/>
                </a:solidFill>
              </a:rPr>
              <a:t>:  user CPU time </a:t>
            </a:r>
          </a:p>
          <a:p>
            <a:pPr lvl="1" eaLnBrk="1" hangingPunct="1">
              <a:lnSpc>
                <a:spcPct val="90000"/>
              </a:lnSpc>
            </a:pPr>
            <a:r>
              <a:rPr lang="en-US" altLang="en-US" sz="2000"/>
              <a:t>time spent executing the lines of code that are "in" our program</a:t>
            </a:r>
          </a:p>
          <a:p>
            <a:pPr lvl="1" eaLnBrk="1" hangingPunct="1">
              <a:lnSpc>
                <a:spcPct val="90000"/>
              </a:lnSpc>
            </a:pPr>
            <a:r>
              <a:rPr lang="en-US" altLang="en-US" sz="2000"/>
              <a:t>By default, when we say execution time or CPU time, we mean the user CPU time.</a:t>
            </a:r>
          </a:p>
          <a:p>
            <a:pPr eaLnBrk="1" hangingPunct="1">
              <a:lnSpc>
                <a:spcPct val="90000"/>
              </a:lnSpc>
            </a:pPr>
            <a:endParaRPr lang="en-US" altLang="en-US" sz="240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457200" y="609600"/>
            <a:ext cx="8001000" cy="1143000"/>
          </a:xfrm>
        </p:spPr>
        <p:txBody>
          <a:bodyPr/>
          <a:lstStyle/>
          <a:p>
            <a:pPr eaLnBrk="1" hangingPunct="1"/>
            <a:r>
              <a:rPr lang="en-US" altLang="en-US" sz="4000"/>
              <a:t>How to </a:t>
            </a:r>
            <a:r>
              <a:rPr lang="en-US" altLang="en-US" sz="4000">
                <a:solidFill>
                  <a:srgbClr val="FF0000"/>
                </a:solidFill>
              </a:rPr>
              <a:t>Calculate “User CPU Time”?</a:t>
            </a:r>
          </a:p>
        </p:txBody>
      </p:sp>
      <p:sp>
        <p:nvSpPr>
          <p:cNvPr id="10243" name="Rectangle 3"/>
          <p:cNvSpPr>
            <a:spLocks noGrp="1" noChangeArrowheads="1"/>
          </p:cNvSpPr>
          <p:nvPr>
            <p:ph type="body" idx="1"/>
          </p:nvPr>
        </p:nvSpPr>
        <p:spPr/>
        <p:txBody>
          <a:bodyPr/>
          <a:lstStyle/>
          <a:p>
            <a:pPr eaLnBrk="1" hangingPunct="1"/>
            <a:r>
              <a:rPr lang="en-US" altLang="en-US" sz="2800" dirty="0"/>
              <a:t>Time to execute all the instructions of a program</a:t>
            </a:r>
          </a:p>
          <a:p>
            <a:pPr lvl="1" eaLnBrk="1" hangingPunct="1"/>
            <a:r>
              <a:rPr lang="en-US" altLang="en-US" sz="2400" dirty="0"/>
              <a:t>How many instructions in a program?</a:t>
            </a:r>
          </a:p>
          <a:p>
            <a:pPr lvl="2" eaLnBrk="1" hangingPunct="1"/>
            <a:r>
              <a:rPr lang="en-US" altLang="en-US" sz="2000" dirty="0"/>
              <a:t>Differs by the compiler, i.e. compiler decides – CS4110</a:t>
            </a:r>
          </a:p>
          <a:p>
            <a:pPr lvl="1" eaLnBrk="1" hangingPunct="1"/>
            <a:r>
              <a:rPr lang="en-US" altLang="en-US" sz="2400" dirty="0"/>
              <a:t>How much time  to execute one instruction?</a:t>
            </a:r>
          </a:p>
          <a:p>
            <a:pPr lvl="2" eaLnBrk="1" hangingPunct="1"/>
            <a:r>
              <a:rPr lang="en-US" altLang="en-US" sz="2000" dirty="0"/>
              <a:t>Need to calculate the cycles needed for each instruction or average cycles needed for one instruction.</a:t>
            </a:r>
          </a:p>
          <a:p>
            <a:pPr lvl="3" eaLnBrk="1" hangingPunct="1"/>
            <a:r>
              <a:rPr lang="en-US" altLang="en-US" sz="1800" dirty="0"/>
              <a:t>Architecture/Organization design – CS3650!</a:t>
            </a:r>
          </a:p>
          <a:p>
            <a:pPr lvl="1" eaLnBrk="1" hangingPunct="1"/>
            <a:r>
              <a:rPr lang="en-US" altLang="en-US" sz="2400" dirty="0"/>
              <a:t>How much time needed for one instruction?</a:t>
            </a:r>
          </a:p>
          <a:p>
            <a:pPr lvl="2" eaLnBrk="1" hangingPunct="1"/>
            <a:r>
              <a:rPr lang="en-US" altLang="en-US" sz="2000" dirty="0"/>
              <a:t>CPU speed – organization/hardware design.</a:t>
            </a:r>
          </a:p>
          <a:p>
            <a:pPr lvl="2" eaLnBrk="1" hangingPunct="1"/>
            <a:r>
              <a:rPr lang="en-US" altLang="en-US" sz="2000" i="1" dirty="0">
                <a:solidFill>
                  <a:srgbClr val="C00000"/>
                </a:solidFill>
              </a:rPr>
              <a:t>You know it when you bought the computer!</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a:xfrm>
            <a:off x="685800" y="457200"/>
            <a:ext cx="7772400" cy="533400"/>
          </a:xfrm>
        </p:spPr>
        <p:txBody>
          <a:bodyPr/>
          <a:lstStyle/>
          <a:p>
            <a:pPr eaLnBrk="1" hangingPunct="1"/>
            <a:r>
              <a:rPr lang="en-US" altLang="en-US" sz="3600" dirty="0">
                <a:solidFill>
                  <a:srgbClr val="FF0000"/>
                </a:solidFill>
              </a:rPr>
              <a:t>Clock Cycles</a:t>
            </a:r>
          </a:p>
        </p:txBody>
      </p:sp>
      <mc:AlternateContent xmlns:mc="http://schemas.openxmlformats.org/markup-compatibility/2006" xmlns:a14="http://schemas.microsoft.com/office/drawing/2010/main">
        <mc:Choice Requires="a14">
          <p:sp>
            <p:nvSpPr>
              <p:cNvPr id="11267" name="Rectangle 3"/>
              <p:cNvSpPr>
                <a:spLocks noGrp="1" noChangeArrowheads="1"/>
              </p:cNvSpPr>
              <p:nvPr>
                <p:ph type="body" idx="1"/>
              </p:nvPr>
            </p:nvSpPr>
            <p:spPr>
              <a:xfrm>
                <a:off x="687888" y="1143000"/>
                <a:ext cx="7772400" cy="5334000"/>
              </a:xfrm>
            </p:spPr>
            <p:txBody>
              <a:bodyPr/>
              <a:lstStyle/>
              <a:p>
                <a:pPr eaLnBrk="1" hangingPunct="1"/>
                <a:r>
                  <a:rPr lang="en-US" altLang="en-US" sz="2400" dirty="0"/>
                  <a:t>Instead of reporting execution time in seconds, we often use cycles</a:t>
                </a:r>
              </a:p>
              <a:p>
                <a:pPr lvl="1" eaLnBrk="1" hangingPunct="1">
                  <a:buFontTx/>
                  <a:buNone/>
                </a:pPr>
                <a:r>
                  <a:rPr lang="en-US" altLang="en-US" sz="2000" dirty="0"/>
                  <a:t>	seconds/program = cycles/program * seconds/cycle</a:t>
                </a:r>
              </a:p>
              <a:p>
                <a:pPr eaLnBrk="1" hangingPunct="1"/>
                <a:r>
                  <a:rPr lang="en-US" altLang="en-US" sz="2400" dirty="0"/>
                  <a:t>Clock “ticks” indicate when to start activities  </a:t>
                </a:r>
              </a:p>
              <a:p>
                <a:pPr eaLnBrk="1" hangingPunct="1">
                  <a:buFontTx/>
                  <a:buNone/>
                </a:pPr>
                <a:r>
                  <a:rPr lang="en-US" altLang="en-US" sz="2000" dirty="0"/>
                  <a:t>		cycle time = time between ticks = seconds per cycle</a:t>
                </a:r>
              </a:p>
              <a:p>
                <a:pPr eaLnBrk="1" hangingPunct="1"/>
                <a:r>
                  <a:rPr lang="en-US" altLang="en-US" sz="2400" dirty="0">
                    <a:solidFill>
                      <a:srgbClr val="FF0000"/>
                    </a:solidFill>
                  </a:rPr>
                  <a:t>Clock rate </a:t>
                </a:r>
                <a:r>
                  <a:rPr lang="en-US" altLang="en-US" sz="2400" dirty="0"/>
                  <a:t>(frequency) = cycles per second</a:t>
                </a:r>
                <a:r>
                  <a:rPr lang="en-US" altLang="en-US" sz="2800" dirty="0"/>
                  <a:t>  </a:t>
                </a:r>
              </a:p>
              <a:p>
                <a:pPr lvl="1" eaLnBrk="1" hangingPunct="1"/>
                <a:r>
                  <a:rPr lang="en-US" altLang="en-US" sz="2000" dirty="0"/>
                  <a:t>1 Hz. = 1 cycle/sec</a:t>
                </a:r>
              </a:p>
              <a:p>
                <a:pPr lvl="1" eaLnBrk="1" hangingPunct="1"/>
                <a:r>
                  <a:rPr lang="en-US" altLang="en-US" sz="2000" dirty="0"/>
                  <a:t>A 200 Mhz. clock has a </a:t>
                </a:r>
                <a14:m>
                  <m:oMath xmlns:m="http://schemas.openxmlformats.org/officeDocument/2006/math">
                    <m:f>
                      <m:fPr>
                        <m:ctrlPr>
                          <a:rPr lang="en-US" altLang="en-US" sz="2000" i="1" smtClean="0">
                            <a:latin typeface="Cambria Math" panose="02040503050406030204" pitchFamily="18" charset="0"/>
                          </a:rPr>
                        </m:ctrlPr>
                      </m:fPr>
                      <m:num>
                        <m:r>
                          <a:rPr lang="en-US" altLang="en-US" sz="2000" b="0" i="1" smtClean="0">
                            <a:latin typeface="Cambria Math" panose="02040503050406030204" pitchFamily="18" charset="0"/>
                          </a:rPr>
                          <m:t>1</m:t>
                        </m:r>
                      </m:num>
                      <m:den>
                        <m:r>
                          <a:rPr lang="en-US" altLang="en-US" sz="2000" b="0" i="1" smtClean="0">
                            <a:latin typeface="Cambria Math" panose="02040503050406030204" pitchFamily="18" charset="0"/>
                          </a:rPr>
                          <m:t>200 ∗10 </m:t>
                        </m:r>
                        <m:r>
                          <a:rPr lang="en-US" altLang="en-US" sz="2000" b="0" i="1" baseline="30000" smtClean="0">
                            <a:latin typeface="Cambria Math" panose="02040503050406030204" pitchFamily="18" charset="0"/>
                          </a:rPr>
                          <m:t>6</m:t>
                        </m:r>
                      </m:den>
                    </m:f>
                  </m:oMath>
                </a14:m>
                <a:r>
                  <a:rPr lang="en-US" altLang="en-US" sz="2000" dirty="0"/>
                  <a:t> =5 * 10</a:t>
                </a:r>
                <a:r>
                  <a:rPr lang="en-US" altLang="en-US" sz="2000" baseline="30000" dirty="0"/>
                  <a:t>-9</a:t>
                </a:r>
                <a:r>
                  <a:rPr lang="en-US" altLang="en-US" sz="2000" dirty="0"/>
                  <a:t> seconds = 5 nanosecond 						cycle time </a:t>
                </a:r>
              </a:p>
              <a:p>
                <a:pPr marL="457200" lvl="1" indent="0" eaLnBrk="1" hangingPunct="1">
                  <a:buNone/>
                </a:pPr>
                <a:r>
                  <a:rPr lang="en-US" altLang="en-US" sz="2000" dirty="0"/>
                  <a:t>	(i.e. each cycle takes  5 ns)      </a:t>
                </a:r>
              </a:p>
              <a:p>
                <a:pPr lvl="1" eaLnBrk="1" hangingPunct="1"/>
                <a:r>
                  <a:rPr lang="en-US" altLang="en-US" sz="2000" dirty="0"/>
                  <a:t>How many seconds per cycle if the clock rate is 3GHz?   </a:t>
                </a:r>
              </a:p>
              <a:p>
                <a:pPr lvl="1" eaLnBrk="1" hangingPunct="1"/>
                <a:r>
                  <a:rPr lang="en-US" altLang="en-US" sz="2000" dirty="0">
                    <a:solidFill>
                      <a:srgbClr val="C00000"/>
                    </a:solidFill>
                  </a:rPr>
                  <a:t>Thinking Question</a:t>
                </a:r>
              </a:p>
              <a:p>
                <a:pPr lvl="2" eaLnBrk="1" hangingPunct="1"/>
                <a:r>
                  <a:rPr lang="en-US" altLang="en-US" sz="1600" dirty="0"/>
                  <a:t>How many seconds per cycle for your CPU?                                </a:t>
                </a:r>
              </a:p>
            </p:txBody>
          </p:sp>
        </mc:Choice>
        <mc:Fallback xmlns="">
          <p:sp>
            <p:nvSpPr>
              <p:cNvPr id="11267" name="Rectangle 3"/>
              <p:cNvSpPr>
                <a:spLocks noGrp="1" noRot="1" noChangeAspect="1" noMove="1" noResize="1" noEditPoints="1" noAdjustHandles="1" noChangeArrowheads="1" noChangeShapeType="1" noTextEdit="1"/>
              </p:cNvSpPr>
              <p:nvPr>
                <p:ph type="body" idx="1"/>
              </p:nvPr>
            </p:nvSpPr>
            <p:spPr>
              <a:xfrm>
                <a:off x="687888" y="1143000"/>
                <a:ext cx="7772400" cy="5334000"/>
              </a:xfrm>
              <a:blipFill>
                <a:blip r:embed="rId2"/>
                <a:stretch>
                  <a:fillRect l="-979" t="-950" r="-653"/>
                </a:stretch>
              </a:blipFill>
            </p:spPr>
            <p:txBody>
              <a:bodyPr/>
              <a:lstStyle/>
              <a:p>
                <a:r>
                  <a:rPr lang="en-US">
                    <a:noFill/>
                  </a:rPr>
                  <a:t> </a:t>
                </a:r>
              </a:p>
            </p:txBody>
          </p:sp>
        </mc:Fallback>
      </mc:AlternateContent>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4A1DD2-3E70-DF47-82DB-83305FB4B7E4}"/>
              </a:ext>
            </a:extLst>
          </p:cNvPr>
          <p:cNvSpPr>
            <a:spLocks noGrp="1"/>
          </p:cNvSpPr>
          <p:nvPr>
            <p:ph type="title"/>
          </p:nvPr>
        </p:nvSpPr>
        <p:spPr>
          <a:xfrm>
            <a:off x="685800" y="381000"/>
            <a:ext cx="7772400" cy="609600"/>
          </a:xfrm>
        </p:spPr>
        <p:txBody>
          <a:bodyPr/>
          <a:lstStyle/>
          <a:p>
            <a:r>
              <a:rPr lang="en-US" sz="4000" dirty="0">
                <a:solidFill>
                  <a:srgbClr val="FF0000"/>
                </a:solidFill>
              </a:rPr>
              <a:t>Hertz (Hz)</a:t>
            </a:r>
          </a:p>
        </p:txBody>
      </p:sp>
      <p:sp>
        <p:nvSpPr>
          <p:cNvPr id="3" name="Content Placeholder 2">
            <a:extLst>
              <a:ext uri="{FF2B5EF4-FFF2-40B4-BE49-F238E27FC236}">
                <a16:creationId xmlns:a16="http://schemas.microsoft.com/office/drawing/2014/main" id="{F44F90E2-5787-8A4C-9C8D-65D1EFFE5964}"/>
              </a:ext>
            </a:extLst>
          </p:cNvPr>
          <p:cNvSpPr>
            <a:spLocks noGrp="1"/>
          </p:cNvSpPr>
          <p:nvPr>
            <p:ph idx="1"/>
          </p:nvPr>
        </p:nvSpPr>
        <p:spPr>
          <a:xfrm>
            <a:off x="685800" y="1676400"/>
            <a:ext cx="7772400" cy="4419600"/>
          </a:xfrm>
        </p:spPr>
        <p:txBody>
          <a:bodyPr/>
          <a:lstStyle/>
          <a:p>
            <a:pPr marL="0" indent="0">
              <a:buNone/>
            </a:pPr>
            <a:r>
              <a:rPr lang="en-US" dirty="0"/>
              <a:t> </a:t>
            </a:r>
          </a:p>
        </p:txBody>
      </p:sp>
      <p:graphicFrame>
        <p:nvGraphicFramePr>
          <p:cNvPr id="7" name="Table 6" descr="Unit for frequency" title="Hertz">
            <a:extLst>
              <a:ext uri="{FF2B5EF4-FFF2-40B4-BE49-F238E27FC236}">
                <a16:creationId xmlns:a16="http://schemas.microsoft.com/office/drawing/2014/main" id="{9DDF1D08-1386-674D-9FDB-33786BD609DE}"/>
              </a:ext>
            </a:extLst>
          </p:cNvPr>
          <p:cNvGraphicFramePr>
            <a:graphicFrameLocks noGrp="1"/>
          </p:cNvGraphicFramePr>
          <p:nvPr>
            <p:extLst>
              <p:ext uri="{D42A27DB-BD31-4B8C-83A1-F6EECF244321}">
                <p14:modId xmlns:p14="http://schemas.microsoft.com/office/powerpoint/2010/main" val="1071753621"/>
              </p:ext>
            </p:extLst>
          </p:nvPr>
        </p:nvGraphicFramePr>
        <p:xfrm>
          <a:off x="914400" y="1371600"/>
          <a:ext cx="7620001" cy="4343400"/>
        </p:xfrm>
        <a:graphic>
          <a:graphicData uri="http://schemas.openxmlformats.org/drawingml/2006/table">
            <a:tbl>
              <a:tblPr firstRow="1" firstCol="1" bandRow="1">
                <a:tableStyleId>{5C22544A-7EE6-4342-B048-85BDC9FD1C3A}</a:tableStyleId>
              </a:tblPr>
              <a:tblGrid>
                <a:gridCol w="1738782">
                  <a:extLst>
                    <a:ext uri="{9D8B030D-6E8A-4147-A177-3AD203B41FA5}">
                      <a16:colId xmlns:a16="http://schemas.microsoft.com/office/drawing/2014/main" val="2062855314"/>
                    </a:ext>
                  </a:extLst>
                </a:gridCol>
                <a:gridCol w="1264638">
                  <a:extLst>
                    <a:ext uri="{9D8B030D-6E8A-4147-A177-3AD203B41FA5}">
                      <a16:colId xmlns:a16="http://schemas.microsoft.com/office/drawing/2014/main" val="1876829483"/>
                    </a:ext>
                  </a:extLst>
                </a:gridCol>
                <a:gridCol w="1235531">
                  <a:extLst>
                    <a:ext uri="{9D8B030D-6E8A-4147-A177-3AD203B41FA5}">
                      <a16:colId xmlns:a16="http://schemas.microsoft.com/office/drawing/2014/main" val="4114867413"/>
                    </a:ext>
                  </a:extLst>
                </a:gridCol>
                <a:gridCol w="1334342">
                  <a:extLst>
                    <a:ext uri="{9D8B030D-6E8A-4147-A177-3AD203B41FA5}">
                      <a16:colId xmlns:a16="http://schemas.microsoft.com/office/drawing/2014/main" val="2455349963"/>
                    </a:ext>
                  </a:extLst>
                </a:gridCol>
                <a:gridCol w="1023354">
                  <a:extLst>
                    <a:ext uri="{9D8B030D-6E8A-4147-A177-3AD203B41FA5}">
                      <a16:colId xmlns:a16="http://schemas.microsoft.com/office/drawing/2014/main" val="1036343983"/>
                    </a:ext>
                  </a:extLst>
                </a:gridCol>
                <a:gridCol w="1023354">
                  <a:extLst>
                    <a:ext uri="{9D8B030D-6E8A-4147-A177-3AD203B41FA5}">
                      <a16:colId xmlns:a16="http://schemas.microsoft.com/office/drawing/2014/main" val="3342374128"/>
                    </a:ext>
                  </a:extLst>
                </a:gridCol>
              </a:tblGrid>
              <a:tr h="361950">
                <a:tc gridSpan="3">
                  <a:txBody>
                    <a:bodyPr/>
                    <a:lstStyle/>
                    <a:p>
                      <a:pPr marL="0" marR="0" algn="ctr">
                        <a:lnSpc>
                          <a:spcPct val="115000"/>
                        </a:lnSpc>
                        <a:spcBef>
                          <a:spcPts val="0"/>
                        </a:spcBef>
                        <a:spcAft>
                          <a:spcPts val="0"/>
                        </a:spcAft>
                      </a:pPr>
                      <a:r>
                        <a:rPr lang="en-US" sz="1400" dirty="0">
                          <a:effectLst/>
                        </a:rPr>
                        <a:t>Submultiples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7030A0"/>
                    </a:solidFill>
                  </a:tcPr>
                </a:tc>
                <a:tc hMerge="1">
                  <a:txBody>
                    <a:bodyPr/>
                    <a:lstStyle/>
                    <a:p>
                      <a:endParaRPr lang="en-US"/>
                    </a:p>
                  </a:txBody>
                  <a:tcPr/>
                </a:tc>
                <a:tc hMerge="1">
                  <a:txBody>
                    <a:bodyPr/>
                    <a:lstStyle/>
                    <a:p>
                      <a:endParaRPr lang="en-US"/>
                    </a:p>
                  </a:txBody>
                  <a:tcPr/>
                </a:tc>
                <a:tc gridSpan="3">
                  <a:txBody>
                    <a:bodyPr/>
                    <a:lstStyle/>
                    <a:p>
                      <a:pPr marL="0" marR="0" algn="ctr">
                        <a:lnSpc>
                          <a:spcPct val="115000"/>
                        </a:lnSpc>
                        <a:spcBef>
                          <a:spcPts val="0"/>
                        </a:spcBef>
                        <a:spcAft>
                          <a:spcPts val="0"/>
                        </a:spcAft>
                      </a:pPr>
                      <a:r>
                        <a:rPr lang="en-US" sz="1400" dirty="0">
                          <a:effectLst/>
                        </a:rPr>
                        <a:t>Multiples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7030A0"/>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755063426"/>
                  </a:ext>
                </a:extLst>
              </a:tr>
              <a:tr h="361950">
                <a:tc>
                  <a:txBody>
                    <a:bodyPr/>
                    <a:lstStyle/>
                    <a:p>
                      <a:pPr marL="0" marR="0">
                        <a:lnSpc>
                          <a:spcPct val="115000"/>
                        </a:lnSpc>
                        <a:spcBef>
                          <a:spcPts val="0"/>
                        </a:spcBef>
                        <a:spcAft>
                          <a:spcPts val="0"/>
                        </a:spcAft>
                      </a:pPr>
                      <a:r>
                        <a:rPr lang="en-US" sz="1400" dirty="0">
                          <a:effectLst/>
                        </a:rPr>
                        <a:t>Value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7030A0"/>
                    </a:solidFill>
                  </a:tcPr>
                </a:tc>
                <a:tc>
                  <a:txBody>
                    <a:bodyPr/>
                    <a:lstStyle/>
                    <a:p>
                      <a:pPr marL="0" marR="0">
                        <a:lnSpc>
                          <a:spcPct val="115000"/>
                        </a:lnSpc>
                        <a:spcBef>
                          <a:spcPts val="0"/>
                        </a:spcBef>
                        <a:spcAft>
                          <a:spcPts val="0"/>
                        </a:spcAft>
                      </a:pPr>
                      <a:r>
                        <a:rPr lang="en-US" sz="1400" dirty="0">
                          <a:effectLst/>
                        </a:rPr>
                        <a:t>Symbol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6">
                        <a:lumMod val="40000"/>
                        <a:lumOff val="60000"/>
                      </a:schemeClr>
                    </a:solidFill>
                  </a:tcPr>
                </a:tc>
                <a:tc>
                  <a:txBody>
                    <a:bodyPr/>
                    <a:lstStyle/>
                    <a:p>
                      <a:pPr marL="0" marR="0">
                        <a:lnSpc>
                          <a:spcPct val="115000"/>
                        </a:lnSpc>
                        <a:spcBef>
                          <a:spcPts val="0"/>
                        </a:spcBef>
                        <a:spcAft>
                          <a:spcPts val="0"/>
                        </a:spcAft>
                      </a:pPr>
                      <a:r>
                        <a:rPr lang="en-US" sz="1400">
                          <a:effectLst/>
                        </a:rPr>
                        <a:t>Name</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6">
                        <a:lumMod val="40000"/>
                        <a:lumOff val="60000"/>
                      </a:schemeClr>
                    </a:solidFill>
                  </a:tcPr>
                </a:tc>
                <a:tc>
                  <a:txBody>
                    <a:bodyPr/>
                    <a:lstStyle/>
                    <a:p>
                      <a:pPr marL="0" marR="0">
                        <a:lnSpc>
                          <a:spcPct val="115000"/>
                        </a:lnSpc>
                        <a:spcBef>
                          <a:spcPts val="0"/>
                        </a:spcBef>
                        <a:spcAft>
                          <a:spcPts val="0"/>
                        </a:spcAft>
                      </a:pPr>
                      <a:r>
                        <a:rPr lang="en-US" sz="1400" dirty="0">
                          <a:solidFill>
                            <a:schemeClr val="bg1"/>
                          </a:solidFill>
                          <a:effectLst/>
                        </a:rPr>
                        <a:t>Value</a:t>
                      </a:r>
                      <a:endParaRPr lang="en-US" sz="1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7030A0"/>
                    </a:solidFill>
                  </a:tcPr>
                </a:tc>
                <a:tc>
                  <a:txBody>
                    <a:bodyPr/>
                    <a:lstStyle/>
                    <a:p>
                      <a:pPr marL="0" marR="0">
                        <a:lnSpc>
                          <a:spcPct val="115000"/>
                        </a:lnSpc>
                        <a:spcBef>
                          <a:spcPts val="0"/>
                        </a:spcBef>
                        <a:spcAft>
                          <a:spcPts val="0"/>
                        </a:spcAft>
                      </a:pPr>
                      <a:r>
                        <a:rPr lang="en-US" sz="1400">
                          <a:effectLst/>
                        </a:rPr>
                        <a:t>Symbol</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6">
                        <a:lumMod val="40000"/>
                        <a:lumOff val="60000"/>
                      </a:schemeClr>
                    </a:solidFill>
                  </a:tcPr>
                </a:tc>
                <a:tc>
                  <a:txBody>
                    <a:bodyPr/>
                    <a:lstStyle/>
                    <a:p>
                      <a:pPr marL="0" marR="0">
                        <a:lnSpc>
                          <a:spcPct val="115000"/>
                        </a:lnSpc>
                        <a:spcBef>
                          <a:spcPts val="0"/>
                        </a:spcBef>
                        <a:spcAft>
                          <a:spcPts val="0"/>
                        </a:spcAft>
                      </a:pPr>
                      <a:r>
                        <a:rPr lang="en-US" sz="1400">
                          <a:effectLst/>
                        </a:rPr>
                        <a:t>Name</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6">
                        <a:lumMod val="40000"/>
                        <a:lumOff val="60000"/>
                      </a:schemeClr>
                    </a:solidFill>
                  </a:tcPr>
                </a:tc>
                <a:extLst>
                  <a:ext uri="{0D108BD9-81ED-4DB2-BD59-A6C34878D82A}">
                    <a16:rowId xmlns:a16="http://schemas.microsoft.com/office/drawing/2014/main" val="3195302516"/>
                  </a:ext>
                </a:extLst>
              </a:tr>
              <a:tr h="361950">
                <a:tc>
                  <a:txBody>
                    <a:bodyPr/>
                    <a:lstStyle/>
                    <a:p>
                      <a:pPr marL="0" marR="0">
                        <a:lnSpc>
                          <a:spcPct val="115000"/>
                        </a:lnSpc>
                        <a:spcBef>
                          <a:spcPts val="0"/>
                        </a:spcBef>
                        <a:spcAft>
                          <a:spcPts val="0"/>
                        </a:spcAft>
                      </a:pPr>
                      <a:r>
                        <a:rPr lang="en-US" sz="1400" dirty="0">
                          <a:effectLst/>
                        </a:rPr>
                        <a:t>10</a:t>
                      </a:r>
                      <a:r>
                        <a:rPr lang="en-US" sz="1400" baseline="30000" dirty="0">
                          <a:effectLst/>
                        </a:rPr>
                        <a:t>−1</a:t>
                      </a:r>
                      <a:r>
                        <a:rPr lang="en-US" sz="1400" dirty="0">
                          <a:effectLst/>
                        </a:rPr>
                        <a:t> Hz </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7030A0"/>
                    </a:solidFill>
                  </a:tcPr>
                </a:tc>
                <a:tc>
                  <a:txBody>
                    <a:bodyPr/>
                    <a:lstStyle/>
                    <a:p>
                      <a:pPr marL="0" marR="0">
                        <a:lnSpc>
                          <a:spcPct val="115000"/>
                        </a:lnSpc>
                        <a:spcBef>
                          <a:spcPts val="0"/>
                        </a:spcBef>
                        <a:spcAft>
                          <a:spcPts val="0"/>
                        </a:spcAft>
                      </a:pPr>
                      <a:r>
                        <a:rPr lang="en-US" sz="1400" dirty="0" err="1">
                          <a:effectLst/>
                        </a:rPr>
                        <a:t>dHz</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6">
                        <a:lumMod val="40000"/>
                        <a:lumOff val="60000"/>
                      </a:schemeClr>
                    </a:solidFill>
                  </a:tcPr>
                </a:tc>
                <a:tc>
                  <a:txBody>
                    <a:bodyPr/>
                    <a:lstStyle/>
                    <a:p>
                      <a:pPr marL="0" marR="0">
                        <a:lnSpc>
                          <a:spcPct val="115000"/>
                        </a:lnSpc>
                        <a:spcBef>
                          <a:spcPts val="0"/>
                        </a:spcBef>
                        <a:spcAft>
                          <a:spcPts val="0"/>
                        </a:spcAft>
                      </a:pPr>
                      <a:r>
                        <a:rPr lang="en-US" sz="1400">
                          <a:effectLst/>
                        </a:rPr>
                        <a:t>decihertz</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6">
                        <a:lumMod val="40000"/>
                        <a:lumOff val="60000"/>
                      </a:schemeClr>
                    </a:solidFill>
                  </a:tcPr>
                </a:tc>
                <a:tc>
                  <a:txBody>
                    <a:bodyPr/>
                    <a:lstStyle/>
                    <a:p>
                      <a:pPr marL="0" marR="0">
                        <a:lnSpc>
                          <a:spcPct val="115000"/>
                        </a:lnSpc>
                        <a:spcBef>
                          <a:spcPts val="0"/>
                        </a:spcBef>
                        <a:spcAft>
                          <a:spcPts val="0"/>
                        </a:spcAft>
                      </a:pPr>
                      <a:r>
                        <a:rPr lang="en-US" sz="1400" dirty="0">
                          <a:solidFill>
                            <a:schemeClr val="bg1"/>
                          </a:solidFill>
                          <a:effectLst/>
                        </a:rPr>
                        <a:t>10</a:t>
                      </a:r>
                      <a:r>
                        <a:rPr lang="en-US" sz="1400" baseline="30000" dirty="0">
                          <a:solidFill>
                            <a:schemeClr val="bg1"/>
                          </a:solidFill>
                          <a:effectLst/>
                        </a:rPr>
                        <a:t>1</a:t>
                      </a:r>
                      <a:r>
                        <a:rPr lang="en-US" sz="1400" dirty="0">
                          <a:solidFill>
                            <a:schemeClr val="bg1"/>
                          </a:solidFill>
                          <a:effectLst/>
                        </a:rPr>
                        <a:t> Hz</a:t>
                      </a:r>
                      <a:endParaRPr lang="en-US" sz="1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7030A0"/>
                    </a:solidFill>
                  </a:tcPr>
                </a:tc>
                <a:tc>
                  <a:txBody>
                    <a:bodyPr/>
                    <a:lstStyle/>
                    <a:p>
                      <a:pPr marL="0" marR="0">
                        <a:lnSpc>
                          <a:spcPct val="115000"/>
                        </a:lnSpc>
                        <a:spcBef>
                          <a:spcPts val="0"/>
                        </a:spcBef>
                        <a:spcAft>
                          <a:spcPts val="0"/>
                        </a:spcAft>
                      </a:pPr>
                      <a:r>
                        <a:rPr lang="en-US" sz="1400">
                          <a:effectLst/>
                        </a:rPr>
                        <a:t>daHz</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6">
                        <a:lumMod val="40000"/>
                        <a:lumOff val="60000"/>
                      </a:schemeClr>
                    </a:solidFill>
                  </a:tcPr>
                </a:tc>
                <a:tc>
                  <a:txBody>
                    <a:bodyPr/>
                    <a:lstStyle/>
                    <a:p>
                      <a:pPr marL="0" marR="0">
                        <a:lnSpc>
                          <a:spcPct val="115000"/>
                        </a:lnSpc>
                        <a:spcBef>
                          <a:spcPts val="0"/>
                        </a:spcBef>
                        <a:spcAft>
                          <a:spcPts val="0"/>
                        </a:spcAft>
                      </a:pPr>
                      <a:r>
                        <a:rPr lang="en-US" sz="1400">
                          <a:effectLst/>
                        </a:rPr>
                        <a:t>decahertz</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6">
                        <a:lumMod val="40000"/>
                        <a:lumOff val="60000"/>
                      </a:schemeClr>
                    </a:solidFill>
                  </a:tcPr>
                </a:tc>
                <a:extLst>
                  <a:ext uri="{0D108BD9-81ED-4DB2-BD59-A6C34878D82A}">
                    <a16:rowId xmlns:a16="http://schemas.microsoft.com/office/drawing/2014/main" val="4015633051"/>
                  </a:ext>
                </a:extLst>
              </a:tr>
              <a:tr h="361950">
                <a:tc>
                  <a:txBody>
                    <a:bodyPr/>
                    <a:lstStyle/>
                    <a:p>
                      <a:pPr marL="0" marR="0">
                        <a:lnSpc>
                          <a:spcPct val="115000"/>
                        </a:lnSpc>
                        <a:spcBef>
                          <a:spcPts val="0"/>
                        </a:spcBef>
                        <a:spcAft>
                          <a:spcPts val="0"/>
                        </a:spcAft>
                      </a:pPr>
                      <a:r>
                        <a:rPr lang="en-US" sz="1400" dirty="0">
                          <a:effectLst/>
                        </a:rPr>
                        <a:t>10</a:t>
                      </a:r>
                      <a:r>
                        <a:rPr lang="en-US" sz="1400" baseline="30000" dirty="0">
                          <a:effectLst/>
                        </a:rPr>
                        <a:t>−2</a:t>
                      </a:r>
                      <a:r>
                        <a:rPr lang="en-US" sz="1400" dirty="0">
                          <a:effectLst/>
                        </a:rPr>
                        <a:t> Hz</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7030A0"/>
                    </a:solidFill>
                  </a:tcPr>
                </a:tc>
                <a:tc>
                  <a:txBody>
                    <a:bodyPr/>
                    <a:lstStyle/>
                    <a:p>
                      <a:pPr marL="0" marR="0">
                        <a:lnSpc>
                          <a:spcPct val="115000"/>
                        </a:lnSpc>
                        <a:spcBef>
                          <a:spcPts val="0"/>
                        </a:spcBef>
                        <a:spcAft>
                          <a:spcPts val="0"/>
                        </a:spcAft>
                      </a:pPr>
                      <a:r>
                        <a:rPr lang="en-US" sz="1400" dirty="0" err="1">
                          <a:effectLst/>
                        </a:rPr>
                        <a:t>cHz</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6">
                        <a:lumMod val="40000"/>
                        <a:lumOff val="60000"/>
                      </a:schemeClr>
                    </a:solidFill>
                  </a:tcPr>
                </a:tc>
                <a:tc>
                  <a:txBody>
                    <a:bodyPr/>
                    <a:lstStyle/>
                    <a:p>
                      <a:pPr marL="0" marR="0">
                        <a:lnSpc>
                          <a:spcPct val="115000"/>
                        </a:lnSpc>
                        <a:spcBef>
                          <a:spcPts val="0"/>
                        </a:spcBef>
                        <a:spcAft>
                          <a:spcPts val="0"/>
                        </a:spcAft>
                      </a:pPr>
                      <a:r>
                        <a:rPr lang="en-US" sz="1400">
                          <a:effectLst/>
                        </a:rPr>
                        <a:t>centihertz</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6">
                        <a:lumMod val="40000"/>
                        <a:lumOff val="60000"/>
                      </a:schemeClr>
                    </a:solidFill>
                  </a:tcPr>
                </a:tc>
                <a:tc>
                  <a:txBody>
                    <a:bodyPr/>
                    <a:lstStyle/>
                    <a:p>
                      <a:pPr marL="0" marR="0">
                        <a:lnSpc>
                          <a:spcPct val="115000"/>
                        </a:lnSpc>
                        <a:spcBef>
                          <a:spcPts val="0"/>
                        </a:spcBef>
                        <a:spcAft>
                          <a:spcPts val="0"/>
                        </a:spcAft>
                      </a:pPr>
                      <a:r>
                        <a:rPr lang="en-US" sz="1400" dirty="0">
                          <a:solidFill>
                            <a:schemeClr val="bg1"/>
                          </a:solidFill>
                          <a:effectLst/>
                        </a:rPr>
                        <a:t>10</a:t>
                      </a:r>
                      <a:r>
                        <a:rPr lang="en-US" sz="1400" baseline="30000" dirty="0">
                          <a:solidFill>
                            <a:schemeClr val="bg1"/>
                          </a:solidFill>
                          <a:effectLst/>
                        </a:rPr>
                        <a:t>2</a:t>
                      </a:r>
                      <a:r>
                        <a:rPr lang="en-US" sz="1400" dirty="0">
                          <a:solidFill>
                            <a:schemeClr val="bg1"/>
                          </a:solidFill>
                          <a:effectLst/>
                        </a:rPr>
                        <a:t> Hz</a:t>
                      </a:r>
                      <a:endParaRPr lang="en-US" sz="1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7030A0"/>
                    </a:solidFill>
                  </a:tcPr>
                </a:tc>
                <a:tc>
                  <a:txBody>
                    <a:bodyPr/>
                    <a:lstStyle/>
                    <a:p>
                      <a:pPr marL="0" marR="0">
                        <a:lnSpc>
                          <a:spcPct val="115000"/>
                        </a:lnSpc>
                        <a:spcBef>
                          <a:spcPts val="0"/>
                        </a:spcBef>
                        <a:spcAft>
                          <a:spcPts val="0"/>
                        </a:spcAft>
                      </a:pPr>
                      <a:r>
                        <a:rPr lang="en-US" sz="1400">
                          <a:effectLst/>
                        </a:rPr>
                        <a:t>hHz</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6">
                        <a:lumMod val="40000"/>
                        <a:lumOff val="60000"/>
                      </a:schemeClr>
                    </a:solidFill>
                  </a:tcPr>
                </a:tc>
                <a:tc>
                  <a:txBody>
                    <a:bodyPr/>
                    <a:lstStyle/>
                    <a:p>
                      <a:pPr marL="0" marR="0">
                        <a:lnSpc>
                          <a:spcPct val="115000"/>
                        </a:lnSpc>
                        <a:spcBef>
                          <a:spcPts val="0"/>
                        </a:spcBef>
                        <a:spcAft>
                          <a:spcPts val="0"/>
                        </a:spcAft>
                      </a:pPr>
                      <a:r>
                        <a:rPr lang="en-US" sz="1400">
                          <a:effectLst/>
                        </a:rPr>
                        <a:t>hectohertz</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6">
                        <a:lumMod val="40000"/>
                        <a:lumOff val="60000"/>
                      </a:schemeClr>
                    </a:solidFill>
                  </a:tcPr>
                </a:tc>
                <a:extLst>
                  <a:ext uri="{0D108BD9-81ED-4DB2-BD59-A6C34878D82A}">
                    <a16:rowId xmlns:a16="http://schemas.microsoft.com/office/drawing/2014/main" val="501325048"/>
                  </a:ext>
                </a:extLst>
              </a:tr>
              <a:tr h="361950">
                <a:tc>
                  <a:txBody>
                    <a:bodyPr/>
                    <a:lstStyle/>
                    <a:p>
                      <a:pPr marL="0" marR="0">
                        <a:lnSpc>
                          <a:spcPct val="115000"/>
                        </a:lnSpc>
                        <a:spcBef>
                          <a:spcPts val="0"/>
                        </a:spcBef>
                        <a:spcAft>
                          <a:spcPts val="0"/>
                        </a:spcAft>
                      </a:pPr>
                      <a:r>
                        <a:rPr lang="en-US" sz="1400" dirty="0">
                          <a:effectLst/>
                        </a:rPr>
                        <a:t>10</a:t>
                      </a:r>
                      <a:r>
                        <a:rPr lang="en-US" sz="1400" baseline="30000" dirty="0">
                          <a:effectLst/>
                        </a:rPr>
                        <a:t>−3</a:t>
                      </a:r>
                      <a:r>
                        <a:rPr lang="en-US" sz="1400" dirty="0">
                          <a:effectLst/>
                        </a:rPr>
                        <a:t> Hz</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7030A0"/>
                    </a:solidFill>
                  </a:tcPr>
                </a:tc>
                <a:tc>
                  <a:txBody>
                    <a:bodyPr/>
                    <a:lstStyle/>
                    <a:p>
                      <a:pPr marL="0" marR="0">
                        <a:lnSpc>
                          <a:spcPct val="115000"/>
                        </a:lnSpc>
                        <a:spcBef>
                          <a:spcPts val="0"/>
                        </a:spcBef>
                        <a:spcAft>
                          <a:spcPts val="0"/>
                        </a:spcAft>
                      </a:pPr>
                      <a:r>
                        <a:rPr lang="en-US" sz="1400" dirty="0" err="1">
                          <a:effectLst/>
                        </a:rPr>
                        <a:t>mHz</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6">
                        <a:lumMod val="40000"/>
                        <a:lumOff val="60000"/>
                      </a:schemeClr>
                    </a:solidFill>
                  </a:tcPr>
                </a:tc>
                <a:tc>
                  <a:txBody>
                    <a:bodyPr/>
                    <a:lstStyle/>
                    <a:p>
                      <a:pPr marL="0" marR="0">
                        <a:lnSpc>
                          <a:spcPct val="115000"/>
                        </a:lnSpc>
                        <a:spcBef>
                          <a:spcPts val="0"/>
                        </a:spcBef>
                        <a:spcAft>
                          <a:spcPts val="0"/>
                        </a:spcAft>
                      </a:pPr>
                      <a:r>
                        <a:rPr lang="en-US" sz="1400" dirty="0">
                          <a:effectLst/>
                        </a:rPr>
                        <a:t>millihertz</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6">
                        <a:lumMod val="40000"/>
                        <a:lumOff val="60000"/>
                      </a:schemeClr>
                    </a:solidFill>
                  </a:tcPr>
                </a:tc>
                <a:tc>
                  <a:txBody>
                    <a:bodyPr/>
                    <a:lstStyle/>
                    <a:p>
                      <a:pPr marL="0" marR="0">
                        <a:lnSpc>
                          <a:spcPct val="115000"/>
                        </a:lnSpc>
                        <a:spcBef>
                          <a:spcPts val="0"/>
                        </a:spcBef>
                        <a:spcAft>
                          <a:spcPts val="0"/>
                        </a:spcAft>
                      </a:pPr>
                      <a:r>
                        <a:rPr lang="en-US" sz="1400" dirty="0">
                          <a:solidFill>
                            <a:schemeClr val="bg1"/>
                          </a:solidFill>
                          <a:effectLst/>
                        </a:rPr>
                        <a:t>10</a:t>
                      </a:r>
                      <a:r>
                        <a:rPr lang="en-US" sz="1400" baseline="30000" dirty="0">
                          <a:solidFill>
                            <a:schemeClr val="bg1"/>
                          </a:solidFill>
                          <a:effectLst/>
                        </a:rPr>
                        <a:t>3</a:t>
                      </a:r>
                      <a:r>
                        <a:rPr lang="en-US" sz="1400" dirty="0">
                          <a:solidFill>
                            <a:schemeClr val="bg1"/>
                          </a:solidFill>
                          <a:effectLst/>
                        </a:rPr>
                        <a:t> Hz</a:t>
                      </a:r>
                      <a:endParaRPr lang="en-US" sz="1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7030A0"/>
                    </a:solidFill>
                  </a:tcPr>
                </a:tc>
                <a:tc>
                  <a:txBody>
                    <a:bodyPr/>
                    <a:lstStyle/>
                    <a:p>
                      <a:pPr marL="0" marR="0">
                        <a:lnSpc>
                          <a:spcPct val="115000"/>
                        </a:lnSpc>
                        <a:spcBef>
                          <a:spcPts val="0"/>
                        </a:spcBef>
                        <a:spcAft>
                          <a:spcPts val="0"/>
                        </a:spcAft>
                      </a:pPr>
                      <a:r>
                        <a:rPr lang="en-US" sz="1400">
                          <a:effectLst/>
                        </a:rPr>
                        <a:t>kHz</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6">
                        <a:lumMod val="40000"/>
                        <a:lumOff val="60000"/>
                      </a:schemeClr>
                    </a:solidFill>
                  </a:tcPr>
                </a:tc>
                <a:tc>
                  <a:txBody>
                    <a:bodyPr/>
                    <a:lstStyle/>
                    <a:p>
                      <a:pPr marL="0" marR="0">
                        <a:lnSpc>
                          <a:spcPct val="115000"/>
                        </a:lnSpc>
                        <a:spcBef>
                          <a:spcPts val="0"/>
                        </a:spcBef>
                        <a:spcAft>
                          <a:spcPts val="0"/>
                        </a:spcAft>
                      </a:pPr>
                      <a:r>
                        <a:rPr lang="en-US" sz="1400">
                          <a:effectLst/>
                        </a:rPr>
                        <a:t>kilohertz</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6">
                        <a:lumMod val="40000"/>
                        <a:lumOff val="60000"/>
                      </a:schemeClr>
                    </a:solidFill>
                  </a:tcPr>
                </a:tc>
                <a:extLst>
                  <a:ext uri="{0D108BD9-81ED-4DB2-BD59-A6C34878D82A}">
                    <a16:rowId xmlns:a16="http://schemas.microsoft.com/office/drawing/2014/main" val="1795645454"/>
                  </a:ext>
                </a:extLst>
              </a:tr>
              <a:tr h="361950">
                <a:tc>
                  <a:txBody>
                    <a:bodyPr/>
                    <a:lstStyle/>
                    <a:p>
                      <a:pPr marL="0" marR="0">
                        <a:lnSpc>
                          <a:spcPct val="115000"/>
                        </a:lnSpc>
                        <a:spcBef>
                          <a:spcPts val="0"/>
                        </a:spcBef>
                        <a:spcAft>
                          <a:spcPts val="0"/>
                        </a:spcAft>
                      </a:pPr>
                      <a:r>
                        <a:rPr lang="en-US" sz="1400" dirty="0">
                          <a:effectLst/>
                        </a:rPr>
                        <a:t>10</a:t>
                      </a:r>
                      <a:r>
                        <a:rPr lang="en-US" sz="1400" baseline="30000" dirty="0">
                          <a:effectLst/>
                        </a:rPr>
                        <a:t>−6</a:t>
                      </a:r>
                      <a:r>
                        <a:rPr lang="en-US" sz="1400" dirty="0">
                          <a:effectLst/>
                        </a:rPr>
                        <a:t> Hz</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7030A0"/>
                    </a:solidFill>
                  </a:tcPr>
                </a:tc>
                <a:tc>
                  <a:txBody>
                    <a:bodyPr/>
                    <a:lstStyle/>
                    <a:p>
                      <a:pPr marL="0" marR="0">
                        <a:lnSpc>
                          <a:spcPct val="115000"/>
                        </a:lnSpc>
                        <a:spcBef>
                          <a:spcPts val="0"/>
                        </a:spcBef>
                        <a:spcAft>
                          <a:spcPts val="0"/>
                        </a:spcAft>
                      </a:pPr>
                      <a:r>
                        <a:rPr lang="en-US" sz="1400" dirty="0" err="1">
                          <a:effectLst/>
                        </a:rPr>
                        <a:t>μHz</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6">
                        <a:lumMod val="40000"/>
                        <a:lumOff val="60000"/>
                      </a:schemeClr>
                    </a:solidFill>
                  </a:tcPr>
                </a:tc>
                <a:tc>
                  <a:txBody>
                    <a:bodyPr/>
                    <a:lstStyle/>
                    <a:p>
                      <a:pPr marL="0" marR="0">
                        <a:lnSpc>
                          <a:spcPct val="115000"/>
                        </a:lnSpc>
                        <a:spcBef>
                          <a:spcPts val="0"/>
                        </a:spcBef>
                        <a:spcAft>
                          <a:spcPts val="0"/>
                        </a:spcAft>
                      </a:pPr>
                      <a:r>
                        <a:rPr lang="en-US" sz="1400" dirty="0">
                          <a:effectLst/>
                        </a:rPr>
                        <a:t>microhertz</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6">
                        <a:lumMod val="40000"/>
                        <a:lumOff val="60000"/>
                      </a:schemeClr>
                    </a:solidFill>
                  </a:tcPr>
                </a:tc>
                <a:tc>
                  <a:txBody>
                    <a:bodyPr/>
                    <a:lstStyle/>
                    <a:p>
                      <a:pPr marL="0" marR="0">
                        <a:lnSpc>
                          <a:spcPct val="115000"/>
                        </a:lnSpc>
                        <a:spcBef>
                          <a:spcPts val="0"/>
                        </a:spcBef>
                        <a:spcAft>
                          <a:spcPts val="0"/>
                        </a:spcAft>
                      </a:pPr>
                      <a:r>
                        <a:rPr lang="en-US" sz="1400" dirty="0">
                          <a:solidFill>
                            <a:schemeClr val="bg1"/>
                          </a:solidFill>
                          <a:effectLst/>
                        </a:rPr>
                        <a:t>10</a:t>
                      </a:r>
                      <a:r>
                        <a:rPr lang="en-US" sz="1400" baseline="30000" dirty="0">
                          <a:solidFill>
                            <a:schemeClr val="bg1"/>
                          </a:solidFill>
                          <a:effectLst/>
                        </a:rPr>
                        <a:t>6</a:t>
                      </a:r>
                      <a:r>
                        <a:rPr lang="en-US" sz="1400" dirty="0">
                          <a:solidFill>
                            <a:schemeClr val="bg1"/>
                          </a:solidFill>
                          <a:effectLst/>
                        </a:rPr>
                        <a:t> Hz</a:t>
                      </a:r>
                      <a:endParaRPr lang="en-US" sz="1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7030A0"/>
                    </a:solidFill>
                  </a:tcPr>
                </a:tc>
                <a:tc>
                  <a:txBody>
                    <a:bodyPr/>
                    <a:lstStyle/>
                    <a:p>
                      <a:pPr marL="0" marR="0">
                        <a:lnSpc>
                          <a:spcPct val="115000"/>
                        </a:lnSpc>
                        <a:spcBef>
                          <a:spcPts val="0"/>
                        </a:spcBef>
                        <a:spcAft>
                          <a:spcPts val="0"/>
                        </a:spcAft>
                      </a:pPr>
                      <a:r>
                        <a:rPr lang="en-US" sz="1400" b="1" dirty="0">
                          <a:effectLst/>
                        </a:rPr>
                        <a:t>MHz</a:t>
                      </a:r>
                      <a:endParaRPr lang="en-US" sz="14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6">
                        <a:lumMod val="40000"/>
                        <a:lumOff val="60000"/>
                      </a:schemeClr>
                    </a:solidFill>
                  </a:tcPr>
                </a:tc>
                <a:tc>
                  <a:txBody>
                    <a:bodyPr/>
                    <a:lstStyle/>
                    <a:p>
                      <a:pPr marL="0" marR="0">
                        <a:lnSpc>
                          <a:spcPct val="115000"/>
                        </a:lnSpc>
                        <a:spcBef>
                          <a:spcPts val="0"/>
                        </a:spcBef>
                        <a:spcAft>
                          <a:spcPts val="0"/>
                        </a:spcAft>
                      </a:pPr>
                      <a:r>
                        <a:rPr lang="en-US" sz="1400">
                          <a:effectLst/>
                        </a:rPr>
                        <a:t>megahertz</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6">
                        <a:lumMod val="40000"/>
                        <a:lumOff val="60000"/>
                      </a:schemeClr>
                    </a:solidFill>
                  </a:tcPr>
                </a:tc>
                <a:extLst>
                  <a:ext uri="{0D108BD9-81ED-4DB2-BD59-A6C34878D82A}">
                    <a16:rowId xmlns:a16="http://schemas.microsoft.com/office/drawing/2014/main" val="3604260525"/>
                  </a:ext>
                </a:extLst>
              </a:tr>
              <a:tr h="361950">
                <a:tc>
                  <a:txBody>
                    <a:bodyPr/>
                    <a:lstStyle/>
                    <a:p>
                      <a:pPr marL="0" marR="0">
                        <a:lnSpc>
                          <a:spcPct val="115000"/>
                        </a:lnSpc>
                        <a:spcBef>
                          <a:spcPts val="0"/>
                        </a:spcBef>
                        <a:spcAft>
                          <a:spcPts val="0"/>
                        </a:spcAft>
                      </a:pPr>
                      <a:r>
                        <a:rPr lang="en-US" sz="1400" dirty="0">
                          <a:effectLst/>
                        </a:rPr>
                        <a:t>10</a:t>
                      </a:r>
                      <a:r>
                        <a:rPr lang="en-US" sz="1400" baseline="30000" dirty="0">
                          <a:effectLst/>
                        </a:rPr>
                        <a:t>−9</a:t>
                      </a:r>
                      <a:r>
                        <a:rPr lang="en-US" sz="1400" dirty="0">
                          <a:effectLst/>
                        </a:rPr>
                        <a:t> Hz</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7030A0"/>
                    </a:solidFill>
                  </a:tcPr>
                </a:tc>
                <a:tc>
                  <a:txBody>
                    <a:bodyPr/>
                    <a:lstStyle/>
                    <a:p>
                      <a:pPr marL="0" marR="0">
                        <a:lnSpc>
                          <a:spcPct val="115000"/>
                        </a:lnSpc>
                        <a:spcBef>
                          <a:spcPts val="0"/>
                        </a:spcBef>
                        <a:spcAft>
                          <a:spcPts val="0"/>
                        </a:spcAft>
                      </a:pPr>
                      <a:r>
                        <a:rPr lang="en-US" sz="1400" dirty="0" err="1">
                          <a:effectLst/>
                        </a:rPr>
                        <a:t>nHz</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6">
                        <a:lumMod val="40000"/>
                        <a:lumOff val="60000"/>
                      </a:schemeClr>
                    </a:solidFill>
                  </a:tcPr>
                </a:tc>
                <a:tc>
                  <a:txBody>
                    <a:bodyPr/>
                    <a:lstStyle/>
                    <a:p>
                      <a:pPr marL="0" marR="0">
                        <a:lnSpc>
                          <a:spcPct val="115000"/>
                        </a:lnSpc>
                        <a:spcBef>
                          <a:spcPts val="0"/>
                        </a:spcBef>
                        <a:spcAft>
                          <a:spcPts val="0"/>
                        </a:spcAft>
                      </a:pPr>
                      <a:r>
                        <a:rPr lang="en-US" sz="1400" dirty="0">
                          <a:effectLst/>
                        </a:rPr>
                        <a:t>nanohertz</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6">
                        <a:lumMod val="40000"/>
                        <a:lumOff val="60000"/>
                      </a:schemeClr>
                    </a:solidFill>
                  </a:tcPr>
                </a:tc>
                <a:tc>
                  <a:txBody>
                    <a:bodyPr/>
                    <a:lstStyle/>
                    <a:p>
                      <a:pPr marL="0" marR="0">
                        <a:lnSpc>
                          <a:spcPct val="115000"/>
                        </a:lnSpc>
                        <a:spcBef>
                          <a:spcPts val="0"/>
                        </a:spcBef>
                        <a:spcAft>
                          <a:spcPts val="0"/>
                        </a:spcAft>
                      </a:pPr>
                      <a:r>
                        <a:rPr lang="en-US" sz="1400" dirty="0">
                          <a:solidFill>
                            <a:schemeClr val="bg1"/>
                          </a:solidFill>
                          <a:effectLst/>
                        </a:rPr>
                        <a:t>10</a:t>
                      </a:r>
                      <a:r>
                        <a:rPr lang="en-US" sz="1400" baseline="30000" dirty="0">
                          <a:solidFill>
                            <a:schemeClr val="bg1"/>
                          </a:solidFill>
                          <a:effectLst/>
                        </a:rPr>
                        <a:t>9</a:t>
                      </a:r>
                      <a:r>
                        <a:rPr lang="en-US" sz="1400" dirty="0">
                          <a:solidFill>
                            <a:schemeClr val="bg1"/>
                          </a:solidFill>
                          <a:effectLst/>
                        </a:rPr>
                        <a:t> Hz</a:t>
                      </a:r>
                      <a:endParaRPr lang="en-US" sz="1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7030A0"/>
                    </a:solidFill>
                  </a:tcPr>
                </a:tc>
                <a:tc>
                  <a:txBody>
                    <a:bodyPr/>
                    <a:lstStyle/>
                    <a:p>
                      <a:pPr marL="0" marR="0">
                        <a:lnSpc>
                          <a:spcPct val="115000"/>
                        </a:lnSpc>
                        <a:spcBef>
                          <a:spcPts val="0"/>
                        </a:spcBef>
                        <a:spcAft>
                          <a:spcPts val="0"/>
                        </a:spcAft>
                      </a:pPr>
                      <a:r>
                        <a:rPr lang="en-US" sz="1400" b="1" dirty="0">
                          <a:effectLst/>
                        </a:rPr>
                        <a:t>GHz</a:t>
                      </a:r>
                      <a:endParaRPr lang="en-US" sz="14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6">
                        <a:lumMod val="40000"/>
                        <a:lumOff val="60000"/>
                      </a:schemeClr>
                    </a:solidFill>
                  </a:tcPr>
                </a:tc>
                <a:tc>
                  <a:txBody>
                    <a:bodyPr/>
                    <a:lstStyle/>
                    <a:p>
                      <a:pPr marL="0" marR="0">
                        <a:lnSpc>
                          <a:spcPct val="115000"/>
                        </a:lnSpc>
                        <a:spcBef>
                          <a:spcPts val="0"/>
                        </a:spcBef>
                        <a:spcAft>
                          <a:spcPts val="0"/>
                        </a:spcAft>
                      </a:pPr>
                      <a:r>
                        <a:rPr lang="en-US" sz="1400">
                          <a:effectLst/>
                        </a:rPr>
                        <a:t>gigahertz</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6">
                        <a:lumMod val="40000"/>
                        <a:lumOff val="60000"/>
                      </a:schemeClr>
                    </a:solidFill>
                  </a:tcPr>
                </a:tc>
                <a:extLst>
                  <a:ext uri="{0D108BD9-81ED-4DB2-BD59-A6C34878D82A}">
                    <a16:rowId xmlns:a16="http://schemas.microsoft.com/office/drawing/2014/main" val="3605125912"/>
                  </a:ext>
                </a:extLst>
              </a:tr>
              <a:tr h="361950">
                <a:tc>
                  <a:txBody>
                    <a:bodyPr/>
                    <a:lstStyle/>
                    <a:p>
                      <a:pPr marL="0" marR="0">
                        <a:lnSpc>
                          <a:spcPct val="115000"/>
                        </a:lnSpc>
                        <a:spcBef>
                          <a:spcPts val="0"/>
                        </a:spcBef>
                        <a:spcAft>
                          <a:spcPts val="0"/>
                        </a:spcAft>
                      </a:pPr>
                      <a:r>
                        <a:rPr lang="en-US" sz="1400" dirty="0">
                          <a:effectLst/>
                        </a:rPr>
                        <a:t>10</a:t>
                      </a:r>
                      <a:r>
                        <a:rPr lang="en-US" sz="1400" baseline="30000" dirty="0">
                          <a:effectLst/>
                        </a:rPr>
                        <a:t>−12</a:t>
                      </a:r>
                      <a:r>
                        <a:rPr lang="en-US" sz="1400" dirty="0">
                          <a:effectLst/>
                        </a:rPr>
                        <a:t> Hz</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7030A0"/>
                    </a:solidFill>
                  </a:tcPr>
                </a:tc>
                <a:tc>
                  <a:txBody>
                    <a:bodyPr/>
                    <a:lstStyle/>
                    <a:p>
                      <a:pPr marL="0" marR="0">
                        <a:lnSpc>
                          <a:spcPct val="115000"/>
                        </a:lnSpc>
                        <a:spcBef>
                          <a:spcPts val="0"/>
                        </a:spcBef>
                        <a:spcAft>
                          <a:spcPts val="0"/>
                        </a:spcAft>
                      </a:pPr>
                      <a:r>
                        <a:rPr lang="en-US" sz="1400">
                          <a:effectLst/>
                        </a:rPr>
                        <a:t>pHz</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6">
                        <a:lumMod val="40000"/>
                        <a:lumOff val="60000"/>
                      </a:schemeClr>
                    </a:solidFill>
                  </a:tcPr>
                </a:tc>
                <a:tc>
                  <a:txBody>
                    <a:bodyPr/>
                    <a:lstStyle/>
                    <a:p>
                      <a:pPr marL="0" marR="0">
                        <a:lnSpc>
                          <a:spcPct val="115000"/>
                        </a:lnSpc>
                        <a:spcBef>
                          <a:spcPts val="0"/>
                        </a:spcBef>
                        <a:spcAft>
                          <a:spcPts val="0"/>
                        </a:spcAft>
                      </a:pPr>
                      <a:r>
                        <a:rPr lang="en-US" sz="1400" dirty="0">
                          <a:effectLst/>
                        </a:rPr>
                        <a:t>picohertz</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6">
                        <a:lumMod val="40000"/>
                        <a:lumOff val="60000"/>
                      </a:schemeClr>
                    </a:solidFill>
                  </a:tcPr>
                </a:tc>
                <a:tc>
                  <a:txBody>
                    <a:bodyPr/>
                    <a:lstStyle/>
                    <a:p>
                      <a:pPr marL="0" marR="0">
                        <a:lnSpc>
                          <a:spcPct val="115000"/>
                        </a:lnSpc>
                        <a:spcBef>
                          <a:spcPts val="0"/>
                        </a:spcBef>
                        <a:spcAft>
                          <a:spcPts val="0"/>
                        </a:spcAft>
                      </a:pPr>
                      <a:r>
                        <a:rPr lang="en-US" sz="1400" dirty="0">
                          <a:solidFill>
                            <a:schemeClr val="bg1"/>
                          </a:solidFill>
                          <a:effectLst/>
                        </a:rPr>
                        <a:t>10</a:t>
                      </a:r>
                      <a:r>
                        <a:rPr lang="en-US" sz="1400" baseline="30000" dirty="0">
                          <a:solidFill>
                            <a:schemeClr val="bg1"/>
                          </a:solidFill>
                          <a:effectLst/>
                        </a:rPr>
                        <a:t>12</a:t>
                      </a:r>
                      <a:r>
                        <a:rPr lang="en-US" sz="1400" dirty="0">
                          <a:solidFill>
                            <a:schemeClr val="bg1"/>
                          </a:solidFill>
                          <a:effectLst/>
                        </a:rPr>
                        <a:t> Hz</a:t>
                      </a:r>
                      <a:endParaRPr lang="en-US" sz="1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7030A0"/>
                    </a:solidFill>
                  </a:tcPr>
                </a:tc>
                <a:tc>
                  <a:txBody>
                    <a:bodyPr/>
                    <a:lstStyle/>
                    <a:p>
                      <a:pPr marL="0" marR="0">
                        <a:lnSpc>
                          <a:spcPct val="115000"/>
                        </a:lnSpc>
                        <a:spcBef>
                          <a:spcPts val="0"/>
                        </a:spcBef>
                        <a:spcAft>
                          <a:spcPts val="0"/>
                        </a:spcAft>
                      </a:pPr>
                      <a:r>
                        <a:rPr lang="en-US" sz="1400">
                          <a:effectLst/>
                        </a:rPr>
                        <a:t>THz</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6">
                        <a:lumMod val="40000"/>
                        <a:lumOff val="60000"/>
                      </a:schemeClr>
                    </a:solidFill>
                  </a:tcPr>
                </a:tc>
                <a:tc>
                  <a:txBody>
                    <a:bodyPr/>
                    <a:lstStyle/>
                    <a:p>
                      <a:pPr marL="0" marR="0">
                        <a:lnSpc>
                          <a:spcPct val="115000"/>
                        </a:lnSpc>
                        <a:spcBef>
                          <a:spcPts val="0"/>
                        </a:spcBef>
                        <a:spcAft>
                          <a:spcPts val="0"/>
                        </a:spcAft>
                      </a:pPr>
                      <a:r>
                        <a:rPr lang="en-US" sz="1400">
                          <a:effectLst/>
                        </a:rPr>
                        <a:t>terahertz</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6">
                        <a:lumMod val="40000"/>
                        <a:lumOff val="60000"/>
                      </a:schemeClr>
                    </a:solidFill>
                  </a:tcPr>
                </a:tc>
                <a:extLst>
                  <a:ext uri="{0D108BD9-81ED-4DB2-BD59-A6C34878D82A}">
                    <a16:rowId xmlns:a16="http://schemas.microsoft.com/office/drawing/2014/main" val="2754326826"/>
                  </a:ext>
                </a:extLst>
              </a:tr>
              <a:tr h="361950">
                <a:tc>
                  <a:txBody>
                    <a:bodyPr/>
                    <a:lstStyle/>
                    <a:p>
                      <a:pPr marL="0" marR="0">
                        <a:lnSpc>
                          <a:spcPct val="115000"/>
                        </a:lnSpc>
                        <a:spcBef>
                          <a:spcPts val="0"/>
                        </a:spcBef>
                        <a:spcAft>
                          <a:spcPts val="0"/>
                        </a:spcAft>
                      </a:pPr>
                      <a:r>
                        <a:rPr lang="en-US" sz="1400" dirty="0">
                          <a:effectLst/>
                        </a:rPr>
                        <a:t>10</a:t>
                      </a:r>
                      <a:r>
                        <a:rPr lang="en-US" sz="1400" baseline="30000" dirty="0">
                          <a:effectLst/>
                        </a:rPr>
                        <a:t>−15</a:t>
                      </a:r>
                      <a:r>
                        <a:rPr lang="en-US" sz="1400" dirty="0">
                          <a:effectLst/>
                        </a:rPr>
                        <a:t> Hz</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7030A0"/>
                    </a:solidFill>
                  </a:tcPr>
                </a:tc>
                <a:tc>
                  <a:txBody>
                    <a:bodyPr/>
                    <a:lstStyle/>
                    <a:p>
                      <a:pPr marL="0" marR="0">
                        <a:lnSpc>
                          <a:spcPct val="115000"/>
                        </a:lnSpc>
                        <a:spcBef>
                          <a:spcPts val="0"/>
                        </a:spcBef>
                        <a:spcAft>
                          <a:spcPts val="0"/>
                        </a:spcAft>
                      </a:pPr>
                      <a:r>
                        <a:rPr lang="en-US" sz="1400">
                          <a:effectLst/>
                        </a:rPr>
                        <a:t>fHz</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6">
                        <a:lumMod val="40000"/>
                        <a:lumOff val="60000"/>
                      </a:schemeClr>
                    </a:solidFill>
                  </a:tcPr>
                </a:tc>
                <a:tc>
                  <a:txBody>
                    <a:bodyPr/>
                    <a:lstStyle/>
                    <a:p>
                      <a:pPr marL="0" marR="0">
                        <a:lnSpc>
                          <a:spcPct val="115000"/>
                        </a:lnSpc>
                        <a:spcBef>
                          <a:spcPts val="0"/>
                        </a:spcBef>
                        <a:spcAft>
                          <a:spcPts val="0"/>
                        </a:spcAft>
                      </a:pPr>
                      <a:r>
                        <a:rPr lang="en-US" sz="1400">
                          <a:effectLst/>
                        </a:rPr>
                        <a:t>femtohertz</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6">
                        <a:lumMod val="40000"/>
                        <a:lumOff val="60000"/>
                      </a:schemeClr>
                    </a:solidFill>
                  </a:tcPr>
                </a:tc>
                <a:tc>
                  <a:txBody>
                    <a:bodyPr/>
                    <a:lstStyle/>
                    <a:p>
                      <a:pPr marL="0" marR="0">
                        <a:lnSpc>
                          <a:spcPct val="115000"/>
                        </a:lnSpc>
                        <a:spcBef>
                          <a:spcPts val="0"/>
                        </a:spcBef>
                        <a:spcAft>
                          <a:spcPts val="0"/>
                        </a:spcAft>
                      </a:pPr>
                      <a:r>
                        <a:rPr lang="en-US" sz="1400" dirty="0">
                          <a:solidFill>
                            <a:schemeClr val="bg1"/>
                          </a:solidFill>
                          <a:effectLst/>
                        </a:rPr>
                        <a:t>10</a:t>
                      </a:r>
                      <a:r>
                        <a:rPr lang="en-US" sz="1400" baseline="30000" dirty="0">
                          <a:solidFill>
                            <a:schemeClr val="bg1"/>
                          </a:solidFill>
                          <a:effectLst/>
                        </a:rPr>
                        <a:t>15</a:t>
                      </a:r>
                      <a:r>
                        <a:rPr lang="en-US" sz="1400" dirty="0">
                          <a:solidFill>
                            <a:schemeClr val="bg1"/>
                          </a:solidFill>
                          <a:effectLst/>
                        </a:rPr>
                        <a:t> Hz</a:t>
                      </a:r>
                      <a:endParaRPr lang="en-US" sz="1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7030A0"/>
                    </a:solidFill>
                  </a:tcPr>
                </a:tc>
                <a:tc>
                  <a:txBody>
                    <a:bodyPr/>
                    <a:lstStyle/>
                    <a:p>
                      <a:pPr marL="0" marR="0">
                        <a:lnSpc>
                          <a:spcPct val="115000"/>
                        </a:lnSpc>
                        <a:spcBef>
                          <a:spcPts val="0"/>
                        </a:spcBef>
                        <a:spcAft>
                          <a:spcPts val="0"/>
                        </a:spcAft>
                      </a:pPr>
                      <a:r>
                        <a:rPr lang="en-US" sz="1400" dirty="0">
                          <a:effectLst/>
                        </a:rPr>
                        <a:t>PHz</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6">
                        <a:lumMod val="40000"/>
                        <a:lumOff val="60000"/>
                      </a:schemeClr>
                    </a:solidFill>
                  </a:tcPr>
                </a:tc>
                <a:tc>
                  <a:txBody>
                    <a:bodyPr/>
                    <a:lstStyle/>
                    <a:p>
                      <a:pPr marL="0" marR="0">
                        <a:lnSpc>
                          <a:spcPct val="115000"/>
                        </a:lnSpc>
                        <a:spcBef>
                          <a:spcPts val="0"/>
                        </a:spcBef>
                        <a:spcAft>
                          <a:spcPts val="0"/>
                        </a:spcAft>
                      </a:pPr>
                      <a:r>
                        <a:rPr lang="en-US" sz="1400">
                          <a:effectLst/>
                        </a:rPr>
                        <a:t>petahertz</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6">
                        <a:lumMod val="40000"/>
                        <a:lumOff val="60000"/>
                      </a:schemeClr>
                    </a:solidFill>
                  </a:tcPr>
                </a:tc>
                <a:extLst>
                  <a:ext uri="{0D108BD9-81ED-4DB2-BD59-A6C34878D82A}">
                    <a16:rowId xmlns:a16="http://schemas.microsoft.com/office/drawing/2014/main" val="2561565156"/>
                  </a:ext>
                </a:extLst>
              </a:tr>
              <a:tr h="361950">
                <a:tc>
                  <a:txBody>
                    <a:bodyPr/>
                    <a:lstStyle/>
                    <a:p>
                      <a:pPr marL="0" marR="0">
                        <a:lnSpc>
                          <a:spcPct val="115000"/>
                        </a:lnSpc>
                        <a:spcBef>
                          <a:spcPts val="0"/>
                        </a:spcBef>
                        <a:spcAft>
                          <a:spcPts val="0"/>
                        </a:spcAft>
                      </a:pPr>
                      <a:r>
                        <a:rPr lang="en-US" sz="1400" dirty="0">
                          <a:effectLst/>
                        </a:rPr>
                        <a:t>10</a:t>
                      </a:r>
                      <a:r>
                        <a:rPr lang="en-US" sz="1400" baseline="30000" dirty="0">
                          <a:effectLst/>
                        </a:rPr>
                        <a:t>−18</a:t>
                      </a:r>
                      <a:r>
                        <a:rPr lang="en-US" sz="1400" dirty="0">
                          <a:effectLst/>
                        </a:rPr>
                        <a:t> Hz</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7030A0"/>
                    </a:solidFill>
                  </a:tcPr>
                </a:tc>
                <a:tc>
                  <a:txBody>
                    <a:bodyPr/>
                    <a:lstStyle/>
                    <a:p>
                      <a:pPr marL="0" marR="0">
                        <a:lnSpc>
                          <a:spcPct val="115000"/>
                        </a:lnSpc>
                        <a:spcBef>
                          <a:spcPts val="0"/>
                        </a:spcBef>
                        <a:spcAft>
                          <a:spcPts val="0"/>
                        </a:spcAft>
                      </a:pPr>
                      <a:r>
                        <a:rPr lang="en-US" sz="1400">
                          <a:effectLst/>
                        </a:rPr>
                        <a:t>aHz</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6">
                        <a:lumMod val="40000"/>
                        <a:lumOff val="60000"/>
                      </a:schemeClr>
                    </a:solidFill>
                  </a:tcPr>
                </a:tc>
                <a:tc>
                  <a:txBody>
                    <a:bodyPr/>
                    <a:lstStyle/>
                    <a:p>
                      <a:pPr marL="0" marR="0">
                        <a:lnSpc>
                          <a:spcPct val="115000"/>
                        </a:lnSpc>
                        <a:spcBef>
                          <a:spcPts val="0"/>
                        </a:spcBef>
                        <a:spcAft>
                          <a:spcPts val="0"/>
                        </a:spcAft>
                      </a:pPr>
                      <a:r>
                        <a:rPr lang="en-US" sz="1400">
                          <a:effectLst/>
                        </a:rPr>
                        <a:t>attohertz</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6">
                        <a:lumMod val="40000"/>
                        <a:lumOff val="60000"/>
                      </a:schemeClr>
                    </a:solidFill>
                  </a:tcPr>
                </a:tc>
                <a:tc>
                  <a:txBody>
                    <a:bodyPr/>
                    <a:lstStyle/>
                    <a:p>
                      <a:pPr marL="0" marR="0">
                        <a:lnSpc>
                          <a:spcPct val="115000"/>
                        </a:lnSpc>
                        <a:spcBef>
                          <a:spcPts val="0"/>
                        </a:spcBef>
                        <a:spcAft>
                          <a:spcPts val="0"/>
                        </a:spcAft>
                      </a:pPr>
                      <a:r>
                        <a:rPr lang="en-US" sz="1400" dirty="0">
                          <a:solidFill>
                            <a:schemeClr val="bg1"/>
                          </a:solidFill>
                          <a:effectLst/>
                        </a:rPr>
                        <a:t>10</a:t>
                      </a:r>
                      <a:r>
                        <a:rPr lang="en-US" sz="1400" baseline="30000" dirty="0">
                          <a:solidFill>
                            <a:schemeClr val="bg1"/>
                          </a:solidFill>
                          <a:effectLst/>
                        </a:rPr>
                        <a:t>18</a:t>
                      </a:r>
                      <a:r>
                        <a:rPr lang="en-US" sz="1400" dirty="0">
                          <a:solidFill>
                            <a:schemeClr val="bg1"/>
                          </a:solidFill>
                          <a:effectLst/>
                        </a:rPr>
                        <a:t> Hz</a:t>
                      </a:r>
                      <a:endParaRPr lang="en-US" sz="1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7030A0"/>
                    </a:solidFill>
                  </a:tcPr>
                </a:tc>
                <a:tc>
                  <a:txBody>
                    <a:bodyPr/>
                    <a:lstStyle/>
                    <a:p>
                      <a:pPr marL="0" marR="0">
                        <a:lnSpc>
                          <a:spcPct val="115000"/>
                        </a:lnSpc>
                        <a:spcBef>
                          <a:spcPts val="0"/>
                        </a:spcBef>
                        <a:spcAft>
                          <a:spcPts val="0"/>
                        </a:spcAft>
                      </a:pPr>
                      <a:r>
                        <a:rPr lang="en-US" sz="1400" dirty="0">
                          <a:effectLst/>
                        </a:rPr>
                        <a:t>EHz</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6">
                        <a:lumMod val="40000"/>
                        <a:lumOff val="60000"/>
                      </a:schemeClr>
                    </a:solidFill>
                  </a:tcPr>
                </a:tc>
                <a:tc>
                  <a:txBody>
                    <a:bodyPr/>
                    <a:lstStyle/>
                    <a:p>
                      <a:pPr marL="0" marR="0">
                        <a:lnSpc>
                          <a:spcPct val="115000"/>
                        </a:lnSpc>
                        <a:spcBef>
                          <a:spcPts val="0"/>
                        </a:spcBef>
                        <a:spcAft>
                          <a:spcPts val="0"/>
                        </a:spcAft>
                      </a:pPr>
                      <a:r>
                        <a:rPr lang="en-US" sz="1400" dirty="0">
                          <a:effectLst/>
                        </a:rPr>
                        <a:t>exahertz</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6">
                        <a:lumMod val="40000"/>
                        <a:lumOff val="60000"/>
                      </a:schemeClr>
                    </a:solidFill>
                  </a:tcPr>
                </a:tc>
                <a:extLst>
                  <a:ext uri="{0D108BD9-81ED-4DB2-BD59-A6C34878D82A}">
                    <a16:rowId xmlns:a16="http://schemas.microsoft.com/office/drawing/2014/main" val="3727116019"/>
                  </a:ext>
                </a:extLst>
              </a:tr>
              <a:tr h="361950">
                <a:tc>
                  <a:txBody>
                    <a:bodyPr/>
                    <a:lstStyle/>
                    <a:p>
                      <a:pPr marL="0" marR="0">
                        <a:lnSpc>
                          <a:spcPct val="115000"/>
                        </a:lnSpc>
                        <a:spcBef>
                          <a:spcPts val="0"/>
                        </a:spcBef>
                        <a:spcAft>
                          <a:spcPts val="0"/>
                        </a:spcAft>
                      </a:pPr>
                      <a:r>
                        <a:rPr lang="en-US" sz="1400" dirty="0">
                          <a:effectLst/>
                        </a:rPr>
                        <a:t>10</a:t>
                      </a:r>
                      <a:r>
                        <a:rPr lang="en-US" sz="1400" baseline="30000" dirty="0">
                          <a:effectLst/>
                        </a:rPr>
                        <a:t>−21</a:t>
                      </a:r>
                      <a:r>
                        <a:rPr lang="en-US" sz="1400" dirty="0">
                          <a:effectLst/>
                        </a:rPr>
                        <a:t> Hz</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7030A0"/>
                    </a:solidFill>
                  </a:tcPr>
                </a:tc>
                <a:tc>
                  <a:txBody>
                    <a:bodyPr/>
                    <a:lstStyle/>
                    <a:p>
                      <a:pPr marL="0" marR="0">
                        <a:lnSpc>
                          <a:spcPct val="115000"/>
                        </a:lnSpc>
                        <a:spcBef>
                          <a:spcPts val="0"/>
                        </a:spcBef>
                        <a:spcAft>
                          <a:spcPts val="0"/>
                        </a:spcAft>
                      </a:pPr>
                      <a:r>
                        <a:rPr lang="en-US" sz="1400">
                          <a:effectLst/>
                        </a:rPr>
                        <a:t>zHz</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6">
                        <a:lumMod val="40000"/>
                        <a:lumOff val="60000"/>
                      </a:schemeClr>
                    </a:solidFill>
                  </a:tcPr>
                </a:tc>
                <a:tc>
                  <a:txBody>
                    <a:bodyPr/>
                    <a:lstStyle/>
                    <a:p>
                      <a:pPr marL="0" marR="0">
                        <a:lnSpc>
                          <a:spcPct val="115000"/>
                        </a:lnSpc>
                        <a:spcBef>
                          <a:spcPts val="0"/>
                        </a:spcBef>
                        <a:spcAft>
                          <a:spcPts val="0"/>
                        </a:spcAft>
                      </a:pPr>
                      <a:r>
                        <a:rPr lang="en-US" sz="1400">
                          <a:effectLst/>
                        </a:rPr>
                        <a:t>zeptohertz</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6">
                        <a:lumMod val="40000"/>
                        <a:lumOff val="60000"/>
                      </a:schemeClr>
                    </a:solidFill>
                  </a:tcPr>
                </a:tc>
                <a:tc>
                  <a:txBody>
                    <a:bodyPr/>
                    <a:lstStyle/>
                    <a:p>
                      <a:pPr marL="0" marR="0">
                        <a:lnSpc>
                          <a:spcPct val="115000"/>
                        </a:lnSpc>
                        <a:spcBef>
                          <a:spcPts val="0"/>
                        </a:spcBef>
                        <a:spcAft>
                          <a:spcPts val="0"/>
                        </a:spcAft>
                      </a:pPr>
                      <a:r>
                        <a:rPr lang="en-US" sz="1400" dirty="0">
                          <a:solidFill>
                            <a:schemeClr val="bg1"/>
                          </a:solidFill>
                          <a:effectLst/>
                        </a:rPr>
                        <a:t>10</a:t>
                      </a:r>
                      <a:r>
                        <a:rPr lang="en-US" sz="1400" baseline="30000" dirty="0">
                          <a:solidFill>
                            <a:schemeClr val="bg1"/>
                          </a:solidFill>
                          <a:effectLst/>
                        </a:rPr>
                        <a:t>21</a:t>
                      </a:r>
                      <a:r>
                        <a:rPr lang="en-US" sz="1400" dirty="0">
                          <a:solidFill>
                            <a:schemeClr val="bg1"/>
                          </a:solidFill>
                          <a:effectLst/>
                        </a:rPr>
                        <a:t> Hz</a:t>
                      </a:r>
                      <a:endParaRPr lang="en-US" sz="1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7030A0"/>
                    </a:solidFill>
                  </a:tcPr>
                </a:tc>
                <a:tc>
                  <a:txBody>
                    <a:bodyPr/>
                    <a:lstStyle/>
                    <a:p>
                      <a:pPr marL="0" marR="0">
                        <a:lnSpc>
                          <a:spcPct val="115000"/>
                        </a:lnSpc>
                        <a:spcBef>
                          <a:spcPts val="0"/>
                        </a:spcBef>
                        <a:spcAft>
                          <a:spcPts val="0"/>
                        </a:spcAft>
                      </a:pPr>
                      <a:r>
                        <a:rPr lang="en-US" sz="1400" dirty="0" err="1">
                          <a:effectLst/>
                        </a:rPr>
                        <a:t>ZHz</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6">
                        <a:lumMod val="40000"/>
                        <a:lumOff val="60000"/>
                      </a:schemeClr>
                    </a:solidFill>
                  </a:tcPr>
                </a:tc>
                <a:tc>
                  <a:txBody>
                    <a:bodyPr/>
                    <a:lstStyle/>
                    <a:p>
                      <a:pPr marL="0" marR="0">
                        <a:lnSpc>
                          <a:spcPct val="115000"/>
                        </a:lnSpc>
                        <a:spcBef>
                          <a:spcPts val="0"/>
                        </a:spcBef>
                        <a:spcAft>
                          <a:spcPts val="0"/>
                        </a:spcAft>
                      </a:pPr>
                      <a:r>
                        <a:rPr lang="en-US" sz="1400" dirty="0">
                          <a:effectLst/>
                        </a:rPr>
                        <a:t>zettahertz</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6">
                        <a:lumMod val="40000"/>
                        <a:lumOff val="60000"/>
                      </a:schemeClr>
                    </a:solidFill>
                  </a:tcPr>
                </a:tc>
                <a:extLst>
                  <a:ext uri="{0D108BD9-81ED-4DB2-BD59-A6C34878D82A}">
                    <a16:rowId xmlns:a16="http://schemas.microsoft.com/office/drawing/2014/main" val="558613233"/>
                  </a:ext>
                </a:extLst>
              </a:tr>
              <a:tr h="361950">
                <a:tc>
                  <a:txBody>
                    <a:bodyPr/>
                    <a:lstStyle/>
                    <a:p>
                      <a:pPr marL="0" marR="0">
                        <a:lnSpc>
                          <a:spcPct val="115000"/>
                        </a:lnSpc>
                        <a:spcBef>
                          <a:spcPts val="0"/>
                        </a:spcBef>
                        <a:spcAft>
                          <a:spcPts val="0"/>
                        </a:spcAft>
                      </a:pPr>
                      <a:r>
                        <a:rPr lang="en-US" sz="1400" dirty="0">
                          <a:effectLst/>
                        </a:rPr>
                        <a:t>10</a:t>
                      </a:r>
                      <a:r>
                        <a:rPr lang="en-US" sz="1400" baseline="30000" dirty="0">
                          <a:effectLst/>
                        </a:rPr>
                        <a:t>−24</a:t>
                      </a:r>
                      <a:r>
                        <a:rPr lang="en-US" sz="1400" dirty="0">
                          <a:effectLst/>
                        </a:rPr>
                        <a:t> Hz</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7030A0"/>
                    </a:solidFill>
                  </a:tcPr>
                </a:tc>
                <a:tc>
                  <a:txBody>
                    <a:bodyPr/>
                    <a:lstStyle/>
                    <a:p>
                      <a:pPr marL="0" marR="0">
                        <a:lnSpc>
                          <a:spcPct val="115000"/>
                        </a:lnSpc>
                        <a:spcBef>
                          <a:spcPts val="0"/>
                        </a:spcBef>
                        <a:spcAft>
                          <a:spcPts val="0"/>
                        </a:spcAft>
                      </a:pPr>
                      <a:r>
                        <a:rPr lang="en-US" sz="1400">
                          <a:effectLst/>
                        </a:rPr>
                        <a:t>yHz</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6">
                        <a:lumMod val="40000"/>
                        <a:lumOff val="60000"/>
                      </a:schemeClr>
                    </a:solidFill>
                  </a:tcPr>
                </a:tc>
                <a:tc>
                  <a:txBody>
                    <a:bodyPr/>
                    <a:lstStyle/>
                    <a:p>
                      <a:pPr marL="0" marR="0">
                        <a:lnSpc>
                          <a:spcPct val="115000"/>
                        </a:lnSpc>
                        <a:spcBef>
                          <a:spcPts val="0"/>
                        </a:spcBef>
                        <a:spcAft>
                          <a:spcPts val="0"/>
                        </a:spcAft>
                      </a:pPr>
                      <a:r>
                        <a:rPr lang="en-US" sz="1400">
                          <a:effectLst/>
                        </a:rPr>
                        <a:t>yoctohertz</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6">
                        <a:lumMod val="40000"/>
                        <a:lumOff val="60000"/>
                      </a:schemeClr>
                    </a:solidFill>
                  </a:tcPr>
                </a:tc>
                <a:tc>
                  <a:txBody>
                    <a:bodyPr/>
                    <a:lstStyle/>
                    <a:p>
                      <a:pPr marL="0" marR="0">
                        <a:lnSpc>
                          <a:spcPct val="115000"/>
                        </a:lnSpc>
                        <a:spcBef>
                          <a:spcPts val="0"/>
                        </a:spcBef>
                        <a:spcAft>
                          <a:spcPts val="0"/>
                        </a:spcAft>
                      </a:pPr>
                      <a:r>
                        <a:rPr lang="en-US" sz="1400" dirty="0">
                          <a:solidFill>
                            <a:schemeClr val="bg1"/>
                          </a:solidFill>
                          <a:effectLst/>
                        </a:rPr>
                        <a:t>10</a:t>
                      </a:r>
                      <a:r>
                        <a:rPr lang="en-US" sz="1400" baseline="30000" dirty="0">
                          <a:solidFill>
                            <a:schemeClr val="bg1"/>
                          </a:solidFill>
                          <a:effectLst/>
                        </a:rPr>
                        <a:t>24</a:t>
                      </a:r>
                      <a:r>
                        <a:rPr lang="en-US" sz="1400" dirty="0">
                          <a:solidFill>
                            <a:schemeClr val="bg1"/>
                          </a:solidFill>
                          <a:effectLst/>
                        </a:rPr>
                        <a:t> Hz</a:t>
                      </a:r>
                      <a:endParaRPr lang="en-US" sz="1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7030A0"/>
                    </a:solidFill>
                  </a:tcPr>
                </a:tc>
                <a:tc>
                  <a:txBody>
                    <a:bodyPr/>
                    <a:lstStyle/>
                    <a:p>
                      <a:pPr marL="0" marR="0">
                        <a:lnSpc>
                          <a:spcPct val="115000"/>
                        </a:lnSpc>
                        <a:spcBef>
                          <a:spcPts val="0"/>
                        </a:spcBef>
                        <a:spcAft>
                          <a:spcPts val="0"/>
                        </a:spcAft>
                      </a:pPr>
                      <a:r>
                        <a:rPr lang="en-US" sz="1400" dirty="0" err="1">
                          <a:effectLst/>
                        </a:rPr>
                        <a:t>YHz</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6">
                        <a:lumMod val="40000"/>
                        <a:lumOff val="60000"/>
                      </a:schemeClr>
                    </a:solidFill>
                  </a:tcPr>
                </a:tc>
                <a:tc>
                  <a:txBody>
                    <a:bodyPr/>
                    <a:lstStyle/>
                    <a:p>
                      <a:pPr marL="0" marR="0">
                        <a:lnSpc>
                          <a:spcPct val="115000"/>
                        </a:lnSpc>
                        <a:spcBef>
                          <a:spcPts val="0"/>
                        </a:spcBef>
                        <a:spcAft>
                          <a:spcPts val="0"/>
                        </a:spcAft>
                      </a:pPr>
                      <a:r>
                        <a:rPr lang="en-US" sz="1400" dirty="0">
                          <a:effectLst/>
                        </a:rPr>
                        <a:t>yottahertz</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6">
                        <a:lumMod val="40000"/>
                        <a:lumOff val="60000"/>
                      </a:schemeClr>
                    </a:solidFill>
                  </a:tcPr>
                </a:tc>
                <a:extLst>
                  <a:ext uri="{0D108BD9-81ED-4DB2-BD59-A6C34878D82A}">
                    <a16:rowId xmlns:a16="http://schemas.microsoft.com/office/drawing/2014/main" val="212823628"/>
                  </a:ext>
                </a:extLst>
              </a:tr>
            </a:tbl>
          </a:graphicData>
        </a:graphic>
      </p:graphicFrame>
      <p:sp>
        <p:nvSpPr>
          <p:cNvPr id="8" name="Rectangle 7">
            <a:extLst>
              <a:ext uri="{FF2B5EF4-FFF2-40B4-BE49-F238E27FC236}">
                <a16:creationId xmlns:a16="http://schemas.microsoft.com/office/drawing/2014/main" id="{0F61697E-FBC9-3946-A444-A301C270331C}"/>
              </a:ext>
            </a:extLst>
          </p:cNvPr>
          <p:cNvSpPr/>
          <p:nvPr/>
        </p:nvSpPr>
        <p:spPr>
          <a:xfrm>
            <a:off x="952500" y="5916559"/>
            <a:ext cx="7239000" cy="358881"/>
          </a:xfrm>
          <a:prstGeom prst="rect">
            <a:avLst/>
          </a:prstGeom>
        </p:spPr>
        <p:txBody>
          <a:bodyPr wrap="square">
            <a:spAutoFit/>
          </a:bodyPr>
          <a:lstStyle/>
          <a:p>
            <a:pPr marL="0" marR="0">
              <a:lnSpc>
                <a:spcPct val="115000"/>
              </a:lnSpc>
              <a:spcBef>
                <a:spcPts val="0"/>
              </a:spcBef>
              <a:spcAft>
                <a:spcPts val="1000"/>
              </a:spcAft>
            </a:pPr>
            <a:r>
              <a:rPr lang="en-US" sz="1600" dirty="0">
                <a:latin typeface="Calibri" panose="020F0502020204030204" pitchFamily="34" charset="0"/>
                <a:ea typeface="Calibri" panose="020F0502020204030204" pitchFamily="34" charset="0"/>
                <a:cs typeface="Times New Roman" panose="02020603050405020304" pitchFamily="18" charset="0"/>
              </a:rPr>
              <a:t>Source: </a:t>
            </a:r>
            <a:r>
              <a:rPr lang="en-US" sz="1600" u="sng" dirty="0">
                <a:latin typeface="Calibri" panose="020F0502020204030204" pitchFamily="34" charset="0"/>
                <a:ea typeface="Calibri" panose="020F0502020204030204" pitchFamily="34" charset="0"/>
                <a:cs typeface="Times New Roman" panose="02020603050405020304" pitchFamily="18" charset="0"/>
                <a:hlinkClick r:id="rId2">
                  <a:extLst>
                    <a:ext uri="{A12FA001-AC4F-418D-AE19-62706E023703}">
                      <ahyp:hlinkClr xmlns:ahyp="http://schemas.microsoft.com/office/drawing/2018/hyperlinkcolor" val="tx"/>
                    </a:ext>
                  </a:extLst>
                </a:hlinkClick>
              </a:rPr>
              <a:t>http://en.wikipedia.org/wiki/Hertz</a:t>
            </a:r>
            <a:r>
              <a:rPr lang="en-US" sz="1600" dirty="0">
                <a:latin typeface="Calibri" panose="020F0502020204030204" pitchFamily="34" charset="0"/>
                <a:ea typeface="Calibri" panose="020F0502020204030204" pitchFamily="34" charset="0"/>
                <a:cs typeface="Times New Roman" panose="02020603050405020304" pitchFamily="18" charset="0"/>
              </a:rPr>
              <a:t> (Common prefixed units are in bold face)</a:t>
            </a:r>
          </a:p>
        </p:txBody>
      </p:sp>
    </p:spTree>
    <p:extLst>
      <p:ext uri="{BB962C8B-B14F-4D97-AF65-F5344CB8AC3E}">
        <p14:creationId xmlns:p14="http://schemas.microsoft.com/office/powerpoint/2010/main" val="25720162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A72807-A214-4E41-8AAC-FB4ACBB9353D}"/>
              </a:ext>
            </a:extLst>
          </p:cNvPr>
          <p:cNvSpPr>
            <a:spLocks noGrp="1"/>
          </p:cNvSpPr>
          <p:nvPr>
            <p:ph type="title"/>
          </p:nvPr>
        </p:nvSpPr>
        <p:spPr>
          <a:xfrm>
            <a:off x="685800" y="533400"/>
            <a:ext cx="7772400" cy="666750"/>
          </a:xfrm>
        </p:spPr>
        <p:txBody>
          <a:bodyPr/>
          <a:lstStyle/>
          <a:p>
            <a:r>
              <a:rPr lang="en-US" dirty="0">
                <a:solidFill>
                  <a:srgbClr val="FF0000"/>
                </a:solidFill>
              </a:rPr>
              <a:t>Second (s) </a:t>
            </a:r>
          </a:p>
        </p:txBody>
      </p:sp>
      <p:graphicFrame>
        <p:nvGraphicFramePr>
          <p:cNvPr id="4" name="Content Placeholder 3" descr="Time unit" title="Second">
            <a:extLst>
              <a:ext uri="{FF2B5EF4-FFF2-40B4-BE49-F238E27FC236}">
                <a16:creationId xmlns:a16="http://schemas.microsoft.com/office/drawing/2014/main" id="{79A68C38-30D4-AB46-A7B3-A171A285DCF0}"/>
              </a:ext>
            </a:extLst>
          </p:cNvPr>
          <p:cNvGraphicFramePr>
            <a:graphicFrameLocks noGrp="1"/>
          </p:cNvGraphicFramePr>
          <p:nvPr>
            <p:ph idx="1"/>
            <p:extLst>
              <p:ext uri="{D42A27DB-BD31-4B8C-83A1-F6EECF244321}">
                <p14:modId xmlns:p14="http://schemas.microsoft.com/office/powerpoint/2010/main" val="1525886091"/>
              </p:ext>
            </p:extLst>
          </p:nvPr>
        </p:nvGraphicFramePr>
        <p:xfrm>
          <a:off x="990600" y="1524000"/>
          <a:ext cx="7467599" cy="4267200"/>
        </p:xfrm>
        <a:graphic>
          <a:graphicData uri="http://schemas.openxmlformats.org/drawingml/2006/table">
            <a:tbl>
              <a:tblPr firstRow="1" firstCol="1" bandRow="1">
                <a:tableStyleId>{5C22544A-7EE6-4342-B048-85BDC9FD1C3A}</a:tableStyleId>
              </a:tblPr>
              <a:tblGrid>
                <a:gridCol w="1480107">
                  <a:extLst>
                    <a:ext uri="{9D8B030D-6E8A-4147-A177-3AD203B41FA5}">
                      <a16:colId xmlns:a16="http://schemas.microsoft.com/office/drawing/2014/main" val="2191577997"/>
                    </a:ext>
                  </a:extLst>
                </a:gridCol>
                <a:gridCol w="1287490">
                  <a:extLst>
                    <a:ext uri="{9D8B030D-6E8A-4147-A177-3AD203B41FA5}">
                      <a16:colId xmlns:a16="http://schemas.microsoft.com/office/drawing/2014/main" val="3496101858"/>
                    </a:ext>
                  </a:extLst>
                </a:gridCol>
                <a:gridCol w="1257858">
                  <a:extLst>
                    <a:ext uri="{9D8B030D-6E8A-4147-A177-3AD203B41FA5}">
                      <a16:colId xmlns:a16="http://schemas.microsoft.com/office/drawing/2014/main" val="353119265"/>
                    </a:ext>
                  </a:extLst>
                </a:gridCol>
                <a:gridCol w="1358454">
                  <a:extLst>
                    <a:ext uri="{9D8B030D-6E8A-4147-A177-3AD203B41FA5}">
                      <a16:colId xmlns:a16="http://schemas.microsoft.com/office/drawing/2014/main" val="4038549493"/>
                    </a:ext>
                  </a:extLst>
                </a:gridCol>
                <a:gridCol w="1041845">
                  <a:extLst>
                    <a:ext uri="{9D8B030D-6E8A-4147-A177-3AD203B41FA5}">
                      <a16:colId xmlns:a16="http://schemas.microsoft.com/office/drawing/2014/main" val="3966058369"/>
                    </a:ext>
                  </a:extLst>
                </a:gridCol>
                <a:gridCol w="1041845">
                  <a:extLst>
                    <a:ext uri="{9D8B030D-6E8A-4147-A177-3AD203B41FA5}">
                      <a16:colId xmlns:a16="http://schemas.microsoft.com/office/drawing/2014/main" val="2588299179"/>
                    </a:ext>
                  </a:extLst>
                </a:gridCol>
              </a:tblGrid>
              <a:tr h="355600">
                <a:tc gridSpan="3">
                  <a:txBody>
                    <a:bodyPr/>
                    <a:lstStyle/>
                    <a:p>
                      <a:pPr marL="0" marR="0" algn="ctr">
                        <a:lnSpc>
                          <a:spcPct val="115000"/>
                        </a:lnSpc>
                        <a:spcBef>
                          <a:spcPts val="0"/>
                        </a:spcBef>
                        <a:spcAft>
                          <a:spcPts val="0"/>
                        </a:spcAft>
                      </a:pPr>
                      <a:r>
                        <a:rPr lang="en-US" sz="1400" dirty="0">
                          <a:effectLst/>
                        </a:rPr>
                        <a:t>Submultiples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00B050"/>
                    </a:solidFill>
                  </a:tcPr>
                </a:tc>
                <a:tc hMerge="1">
                  <a:txBody>
                    <a:bodyPr/>
                    <a:lstStyle/>
                    <a:p>
                      <a:endParaRPr lang="en-US"/>
                    </a:p>
                  </a:txBody>
                  <a:tcPr/>
                </a:tc>
                <a:tc hMerge="1">
                  <a:txBody>
                    <a:bodyPr/>
                    <a:lstStyle/>
                    <a:p>
                      <a:endParaRPr lang="en-US"/>
                    </a:p>
                  </a:txBody>
                  <a:tcPr/>
                </a:tc>
                <a:tc gridSpan="3">
                  <a:txBody>
                    <a:bodyPr/>
                    <a:lstStyle/>
                    <a:p>
                      <a:pPr marL="0" marR="0" algn="ctr">
                        <a:lnSpc>
                          <a:spcPct val="115000"/>
                        </a:lnSpc>
                        <a:spcBef>
                          <a:spcPts val="0"/>
                        </a:spcBef>
                        <a:spcAft>
                          <a:spcPts val="0"/>
                        </a:spcAft>
                      </a:pPr>
                      <a:r>
                        <a:rPr lang="en-US" sz="1400" dirty="0">
                          <a:effectLst/>
                        </a:rPr>
                        <a:t>Multiples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00B050"/>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238658028"/>
                  </a:ext>
                </a:extLst>
              </a:tr>
              <a:tr h="355600">
                <a:tc>
                  <a:txBody>
                    <a:bodyPr/>
                    <a:lstStyle/>
                    <a:p>
                      <a:pPr marL="0" marR="0">
                        <a:lnSpc>
                          <a:spcPct val="115000"/>
                        </a:lnSpc>
                        <a:spcBef>
                          <a:spcPts val="0"/>
                        </a:spcBef>
                        <a:spcAft>
                          <a:spcPts val="0"/>
                        </a:spcAft>
                      </a:pPr>
                      <a:r>
                        <a:rPr lang="en-US" sz="1400" dirty="0">
                          <a:effectLst/>
                        </a:rPr>
                        <a:t>Value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00B050"/>
                    </a:solidFill>
                  </a:tcPr>
                </a:tc>
                <a:tc>
                  <a:txBody>
                    <a:bodyPr/>
                    <a:lstStyle/>
                    <a:p>
                      <a:pPr marL="0" marR="0">
                        <a:lnSpc>
                          <a:spcPct val="115000"/>
                        </a:lnSpc>
                        <a:spcBef>
                          <a:spcPts val="0"/>
                        </a:spcBef>
                        <a:spcAft>
                          <a:spcPts val="0"/>
                        </a:spcAft>
                      </a:pPr>
                      <a:r>
                        <a:rPr lang="en-US" sz="1400" dirty="0">
                          <a:effectLst/>
                        </a:rPr>
                        <a:t>Symbol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400">
                          <a:effectLst/>
                        </a:rPr>
                        <a:t>Name</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400" dirty="0">
                          <a:solidFill>
                            <a:schemeClr val="bg1"/>
                          </a:solidFill>
                          <a:effectLst/>
                        </a:rPr>
                        <a:t>Value</a:t>
                      </a:r>
                      <a:endParaRPr lang="en-US" sz="1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00B050"/>
                    </a:solidFill>
                  </a:tcPr>
                </a:tc>
                <a:tc>
                  <a:txBody>
                    <a:bodyPr/>
                    <a:lstStyle/>
                    <a:p>
                      <a:pPr marL="0" marR="0">
                        <a:lnSpc>
                          <a:spcPct val="115000"/>
                        </a:lnSpc>
                        <a:spcBef>
                          <a:spcPts val="0"/>
                        </a:spcBef>
                        <a:spcAft>
                          <a:spcPts val="0"/>
                        </a:spcAft>
                      </a:pPr>
                      <a:r>
                        <a:rPr lang="en-US" sz="1400">
                          <a:effectLst/>
                        </a:rPr>
                        <a:t>Symbol</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400">
                          <a:effectLst/>
                        </a:rPr>
                        <a:t>Name</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766095526"/>
                  </a:ext>
                </a:extLst>
              </a:tr>
              <a:tr h="355600">
                <a:tc>
                  <a:txBody>
                    <a:bodyPr/>
                    <a:lstStyle/>
                    <a:p>
                      <a:pPr marL="0" marR="0">
                        <a:lnSpc>
                          <a:spcPct val="115000"/>
                        </a:lnSpc>
                        <a:spcBef>
                          <a:spcPts val="0"/>
                        </a:spcBef>
                        <a:spcAft>
                          <a:spcPts val="0"/>
                        </a:spcAft>
                      </a:pPr>
                      <a:r>
                        <a:rPr lang="en-US" sz="1400" dirty="0">
                          <a:effectLst/>
                        </a:rPr>
                        <a:t>10</a:t>
                      </a:r>
                      <a:r>
                        <a:rPr lang="en-US" sz="1400" baseline="30000" dirty="0">
                          <a:effectLst/>
                        </a:rPr>
                        <a:t>−1</a:t>
                      </a:r>
                      <a:r>
                        <a:rPr lang="en-US" sz="1400" dirty="0">
                          <a:effectLst/>
                        </a:rPr>
                        <a:t> 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00B050"/>
                    </a:solidFill>
                  </a:tcPr>
                </a:tc>
                <a:tc>
                  <a:txBody>
                    <a:bodyPr/>
                    <a:lstStyle/>
                    <a:p>
                      <a:pPr marL="0" marR="0">
                        <a:lnSpc>
                          <a:spcPct val="115000"/>
                        </a:lnSpc>
                        <a:spcBef>
                          <a:spcPts val="0"/>
                        </a:spcBef>
                        <a:spcAft>
                          <a:spcPts val="0"/>
                        </a:spcAft>
                      </a:pPr>
                      <a:r>
                        <a:rPr lang="en-US" sz="1400" dirty="0">
                          <a:effectLst/>
                        </a:rPr>
                        <a:t>ds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400">
                          <a:effectLst/>
                        </a:rPr>
                        <a:t>decisecond</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400" dirty="0">
                          <a:solidFill>
                            <a:schemeClr val="bg1"/>
                          </a:solidFill>
                          <a:effectLst/>
                        </a:rPr>
                        <a:t>10</a:t>
                      </a:r>
                      <a:r>
                        <a:rPr lang="en-US" sz="1400" baseline="30000" dirty="0">
                          <a:solidFill>
                            <a:schemeClr val="bg1"/>
                          </a:solidFill>
                          <a:effectLst/>
                        </a:rPr>
                        <a:t>1</a:t>
                      </a:r>
                      <a:r>
                        <a:rPr lang="en-US" sz="1400" dirty="0">
                          <a:solidFill>
                            <a:schemeClr val="bg1"/>
                          </a:solidFill>
                          <a:effectLst/>
                        </a:rPr>
                        <a:t> s</a:t>
                      </a:r>
                      <a:endParaRPr lang="en-US" sz="1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00B050"/>
                    </a:solidFill>
                  </a:tcPr>
                </a:tc>
                <a:tc>
                  <a:txBody>
                    <a:bodyPr/>
                    <a:lstStyle/>
                    <a:p>
                      <a:pPr marL="0" marR="0">
                        <a:lnSpc>
                          <a:spcPct val="115000"/>
                        </a:lnSpc>
                        <a:spcBef>
                          <a:spcPts val="0"/>
                        </a:spcBef>
                        <a:spcAft>
                          <a:spcPts val="0"/>
                        </a:spcAft>
                      </a:pPr>
                      <a:r>
                        <a:rPr lang="en-US" sz="1400">
                          <a:effectLst/>
                        </a:rPr>
                        <a:t>Das</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400">
                          <a:effectLst/>
                        </a:rPr>
                        <a:t>decasecond</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100224953"/>
                  </a:ext>
                </a:extLst>
              </a:tr>
              <a:tr h="355600">
                <a:tc>
                  <a:txBody>
                    <a:bodyPr/>
                    <a:lstStyle/>
                    <a:p>
                      <a:pPr marL="0" marR="0">
                        <a:lnSpc>
                          <a:spcPct val="115000"/>
                        </a:lnSpc>
                        <a:spcBef>
                          <a:spcPts val="0"/>
                        </a:spcBef>
                        <a:spcAft>
                          <a:spcPts val="0"/>
                        </a:spcAft>
                      </a:pPr>
                      <a:r>
                        <a:rPr lang="en-US" sz="1400" dirty="0">
                          <a:effectLst/>
                        </a:rPr>
                        <a:t>10</a:t>
                      </a:r>
                      <a:r>
                        <a:rPr lang="en-US" sz="1400" baseline="30000" dirty="0">
                          <a:effectLst/>
                        </a:rPr>
                        <a:t>−2</a:t>
                      </a:r>
                      <a:r>
                        <a:rPr lang="en-US" sz="1400" dirty="0">
                          <a:effectLst/>
                        </a:rPr>
                        <a:t> 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00B050"/>
                    </a:solidFill>
                  </a:tcPr>
                </a:tc>
                <a:tc>
                  <a:txBody>
                    <a:bodyPr/>
                    <a:lstStyle/>
                    <a:p>
                      <a:pPr marL="0" marR="0">
                        <a:lnSpc>
                          <a:spcPct val="115000"/>
                        </a:lnSpc>
                        <a:spcBef>
                          <a:spcPts val="0"/>
                        </a:spcBef>
                        <a:spcAft>
                          <a:spcPts val="0"/>
                        </a:spcAft>
                      </a:pPr>
                      <a:r>
                        <a:rPr lang="en-US" sz="1400" dirty="0">
                          <a:effectLst/>
                        </a:rPr>
                        <a:t>Cs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400">
                          <a:effectLst/>
                        </a:rPr>
                        <a:t>centisecond</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400" dirty="0">
                          <a:solidFill>
                            <a:schemeClr val="bg1"/>
                          </a:solidFill>
                          <a:effectLst/>
                        </a:rPr>
                        <a:t>10</a:t>
                      </a:r>
                      <a:r>
                        <a:rPr lang="en-US" sz="1400" baseline="30000" dirty="0">
                          <a:solidFill>
                            <a:schemeClr val="bg1"/>
                          </a:solidFill>
                          <a:effectLst/>
                        </a:rPr>
                        <a:t>2</a:t>
                      </a:r>
                      <a:r>
                        <a:rPr lang="en-US" sz="1400" dirty="0">
                          <a:solidFill>
                            <a:schemeClr val="bg1"/>
                          </a:solidFill>
                          <a:effectLst/>
                        </a:rPr>
                        <a:t> s</a:t>
                      </a:r>
                      <a:endParaRPr lang="en-US" sz="1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00B050"/>
                    </a:solidFill>
                  </a:tcPr>
                </a:tc>
                <a:tc>
                  <a:txBody>
                    <a:bodyPr/>
                    <a:lstStyle/>
                    <a:p>
                      <a:pPr marL="0" marR="0">
                        <a:lnSpc>
                          <a:spcPct val="115000"/>
                        </a:lnSpc>
                        <a:spcBef>
                          <a:spcPts val="0"/>
                        </a:spcBef>
                        <a:spcAft>
                          <a:spcPts val="0"/>
                        </a:spcAft>
                      </a:pPr>
                      <a:r>
                        <a:rPr lang="en-US" sz="1400">
                          <a:effectLst/>
                        </a:rPr>
                        <a:t>Hs</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400">
                          <a:effectLst/>
                        </a:rPr>
                        <a:t>hectosecond</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668167849"/>
                  </a:ext>
                </a:extLst>
              </a:tr>
              <a:tr h="355600">
                <a:tc>
                  <a:txBody>
                    <a:bodyPr/>
                    <a:lstStyle/>
                    <a:p>
                      <a:pPr marL="0" marR="0">
                        <a:lnSpc>
                          <a:spcPct val="115000"/>
                        </a:lnSpc>
                        <a:spcBef>
                          <a:spcPts val="0"/>
                        </a:spcBef>
                        <a:spcAft>
                          <a:spcPts val="0"/>
                        </a:spcAft>
                      </a:pPr>
                      <a:r>
                        <a:rPr lang="en-US" sz="1400" dirty="0">
                          <a:effectLst/>
                        </a:rPr>
                        <a:t>10</a:t>
                      </a:r>
                      <a:r>
                        <a:rPr lang="en-US" sz="1400" baseline="30000" dirty="0">
                          <a:effectLst/>
                        </a:rPr>
                        <a:t>−3</a:t>
                      </a:r>
                      <a:r>
                        <a:rPr lang="en-US" sz="1400" dirty="0">
                          <a:effectLst/>
                        </a:rPr>
                        <a:t> 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00B050"/>
                    </a:solidFill>
                  </a:tcPr>
                </a:tc>
                <a:tc>
                  <a:txBody>
                    <a:bodyPr/>
                    <a:lstStyle/>
                    <a:p>
                      <a:pPr marL="0" marR="0">
                        <a:lnSpc>
                          <a:spcPct val="115000"/>
                        </a:lnSpc>
                        <a:spcBef>
                          <a:spcPts val="0"/>
                        </a:spcBef>
                        <a:spcAft>
                          <a:spcPts val="0"/>
                        </a:spcAft>
                      </a:pPr>
                      <a:r>
                        <a:rPr lang="en-US" sz="1400" dirty="0" err="1">
                          <a:effectLst/>
                        </a:rPr>
                        <a:t>ms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400" dirty="0">
                          <a:effectLst/>
                        </a:rPr>
                        <a:t>millisecond</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400" dirty="0">
                          <a:solidFill>
                            <a:schemeClr val="bg1"/>
                          </a:solidFill>
                          <a:effectLst/>
                        </a:rPr>
                        <a:t>10</a:t>
                      </a:r>
                      <a:r>
                        <a:rPr lang="en-US" sz="1400" baseline="30000" dirty="0">
                          <a:solidFill>
                            <a:schemeClr val="bg1"/>
                          </a:solidFill>
                          <a:effectLst/>
                        </a:rPr>
                        <a:t>3</a:t>
                      </a:r>
                      <a:r>
                        <a:rPr lang="en-US" sz="1400" dirty="0">
                          <a:solidFill>
                            <a:schemeClr val="bg1"/>
                          </a:solidFill>
                          <a:effectLst/>
                        </a:rPr>
                        <a:t> s</a:t>
                      </a:r>
                      <a:endParaRPr lang="en-US" sz="1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00B050"/>
                    </a:solidFill>
                  </a:tcPr>
                </a:tc>
                <a:tc>
                  <a:txBody>
                    <a:bodyPr/>
                    <a:lstStyle/>
                    <a:p>
                      <a:pPr marL="0" marR="0">
                        <a:lnSpc>
                          <a:spcPct val="115000"/>
                        </a:lnSpc>
                        <a:spcBef>
                          <a:spcPts val="0"/>
                        </a:spcBef>
                        <a:spcAft>
                          <a:spcPts val="0"/>
                        </a:spcAft>
                      </a:pPr>
                      <a:r>
                        <a:rPr lang="en-US" sz="1400">
                          <a:effectLst/>
                        </a:rPr>
                        <a:t>Ks</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400">
                          <a:effectLst/>
                        </a:rPr>
                        <a:t>kilosecond</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779555714"/>
                  </a:ext>
                </a:extLst>
              </a:tr>
              <a:tr h="355600">
                <a:tc>
                  <a:txBody>
                    <a:bodyPr/>
                    <a:lstStyle/>
                    <a:p>
                      <a:pPr marL="0" marR="0">
                        <a:lnSpc>
                          <a:spcPct val="115000"/>
                        </a:lnSpc>
                        <a:spcBef>
                          <a:spcPts val="0"/>
                        </a:spcBef>
                        <a:spcAft>
                          <a:spcPts val="0"/>
                        </a:spcAft>
                      </a:pPr>
                      <a:r>
                        <a:rPr lang="en-US" sz="1400" dirty="0">
                          <a:effectLst/>
                        </a:rPr>
                        <a:t>10</a:t>
                      </a:r>
                      <a:r>
                        <a:rPr lang="en-US" sz="1400" baseline="30000" dirty="0">
                          <a:effectLst/>
                        </a:rPr>
                        <a:t>−6</a:t>
                      </a:r>
                      <a:r>
                        <a:rPr lang="en-US" sz="1400" dirty="0">
                          <a:effectLst/>
                        </a:rPr>
                        <a:t> 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00B050"/>
                    </a:solidFill>
                  </a:tcPr>
                </a:tc>
                <a:tc>
                  <a:txBody>
                    <a:bodyPr/>
                    <a:lstStyle/>
                    <a:p>
                      <a:pPr marL="0" marR="0">
                        <a:lnSpc>
                          <a:spcPct val="115000"/>
                        </a:lnSpc>
                        <a:spcBef>
                          <a:spcPts val="0"/>
                        </a:spcBef>
                        <a:spcAft>
                          <a:spcPts val="0"/>
                        </a:spcAft>
                      </a:pPr>
                      <a:r>
                        <a:rPr lang="en-US" sz="1400" b="1" dirty="0" err="1">
                          <a:effectLst/>
                        </a:rPr>
                        <a:t>μs</a:t>
                      </a:r>
                      <a:endParaRPr lang="en-US" sz="14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400" dirty="0">
                          <a:effectLst/>
                        </a:rPr>
                        <a:t>microsecond</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400" dirty="0">
                          <a:solidFill>
                            <a:schemeClr val="bg1"/>
                          </a:solidFill>
                          <a:effectLst/>
                        </a:rPr>
                        <a:t>10</a:t>
                      </a:r>
                      <a:r>
                        <a:rPr lang="en-US" sz="1400" baseline="30000" dirty="0">
                          <a:solidFill>
                            <a:schemeClr val="bg1"/>
                          </a:solidFill>
                          <a:effectLst/>
                        </a:rPr>
                        <a:t>6</a:t>
                      </a:r>
                      <a:r>
                        <a:rPr lang="en-US" sz="1400" dirty="0">
                          <a:solidFill>
                            <a:schemeClr val="bg1"/>
                          </a:solidFill>
                          <a:effectLst/>
                        </a:rPr>
                        <a:t> s</a:t>
                      </a:r>
                      <a:endParaRPr lang="en-US" sz="1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00B050"/>
                    </a:solidFill>
                  </a:tcPr>
                </a:tc>
                <a:tc>
                  <a:txBody>
                    <a:bodyPr/>
                    <a:lstStyle/>
                    <a:p>
                      <a:pPr marL="0" marR="0">
                        <a:lnSpc>
                          <a:spcPct val="115000"/>
                        </a:lnSpc>
                        <a:spcBef>
                          <a:spcPts val="0"/>
                        </a:spcBef>
                        <a:spcAft>
                          <a:spcPts val="0"/>
                        </a:spcAft>
                      </a:pPr>
                      <a:r>
                        <a:rPr lang="en-US" sz="1400">
                          <a:effectLst/>
                        </a:rPr>
                        <a:t>Ms</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400">
                          <a:effectLst/>
                        </a:rPr>
                        <a:t>megasecond</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880066026"/>
                  </a:ext>
                </a:extLst>
              </a:tr>
              <a:tr h="355600">
                <a:tc>
                  <a:txBody>
                    <a:bodyPr/>
                    <a:lstStyle/>
                    <a:p>
                      <a:pPr marL="0" marR="0">
                        <a:lnSpc>
                          <a:spcPct val="115000"/>
                        </a:lnSpc>
                        <a:spcBef>
                          <a:spcPts val="0"/>
                        </a:spcBef>
                        <a:spcAft>
                          <a:spcPts val="0"/>
                        </a:spcAft>
                      </a:pPr>
                      <a:r>
                        <a:rPr lang="en-US" sz="1400" dirty="0">
                          <a:effectLst/>
                        </a:rPr>
                        <a:t>10</a:t>
                      </a:r>
                      <a:r>
                        <a:rPr lang="en-US" sz="1400" baseline="30000" dirty="0">
                          <a:effectLst/>
                        </a:rPr>
                        <a:t>−9</a:t>
                      </a:r>
                      <a:r>
                        <a:rPr lang="en-US" sz="1400" dirty="0">
                          <a:effectLst/>
                        </a:rPr>
                        <a:t> 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00B050"/>
                    </a:solidFill>
                  </a:tcPr>
                </a:tc>
                <a:tc>
                  <a:txBody>
                    <a:bodyPr/>
                    <a:lstStyle/>
                    <a:p>
                      <a:pPr marL="0" marR="0">
                        <a:lnSpc>
                          <a:spcPct val="115000"/>
                        </a:lnSpc>
                        <a:spcBef>
                          <a:spcPts val="0"/>
                        </a:spcBef>
                        <a:spcAft>
                          <a:spcPts val="0"/>
                        </a:spcAft>
                      </a:pPr>
                      <a:r>
                        <a:rPr lang="en-US" sz="1400" b="1" dirty="0">
                          <a:effectLst/>
                        </a:rPr>
                        <a:t>ns</a:t>
                      </a:r>
                      <a:endParaRPr lang="en-US" sz="14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400" dirty="0">
                          <a:effectLst/>
                        </a:rPr>
                        <a:t>nanosecond</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400" dirty="0">
                          <a:solidFill>
                            <a:schemeClr val="bg1"/>
                          </a:solidFill>
                          <a:effectLst/>
                        </a:rPr>
                        <a:t>10</a:t>
                      </a:r>
                      <a:r>
                        <a:rPr lang="en-US" sz="1400" baseline="30000" dirty="0">
                          <a:solidFill>
                            <a:schemeClr val="bg1"/>
                          </a:solidFill>
                          <a:effectLst/>
                        </a:rPr>
                        <a:t>9</a:t>
                      </a:r>
                      <a:r>
                        <a:rPr lang="en-US" sz="1400" dirty="0">
                          <a:solidFill>
                            <a:schemeClr val="bg1"/>
                          </a:solidFill>
                          <a:effectLst/>
                        </a:rPr>
                        <a:t> s</a:t>
                      </a:r>
                      <a:endParaRPr lang="en-US" sz="1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00B050"/>
                    </a:solidFill>
                  </a:tcPr>
                </a:tc>
                <a:tc>
                  <a:txBody>
                    <a:bodyPr/>
                    <a:lstStyle/>
                    <a:p>
                      <a:pPr marL="0" marR="0">
                        <a:lnSpc>
                          <a:spcPct val="115000"/>
                        </a:lnSpc>
                        <a:spcBef>
                          <a:spcPts val="0"/>
                        </a:spcBef>
                        <a:spcAft>
                          <a:spcPts val="0"/>
                        </a:spcAft>
                      </a:pPr>
                      <a:r>
                        <a:rPr lang="en-US" sz="1400">
                          <a:effectLst/>
                        </a:rPr>
                        <a:t>Gs</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400">
                          <a:effectLst/>
                        </a:rPr>
                        <a:t>gigasecond</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892244060"/>
                  </a:ext>
                </a:extLst>
              </a:tr>
              <a:tr h="355600">
                <a:tc>
                  <a:txBody>
                    <a:bodyPr/>
                    <a:lstStyle/>
                    <a:p>
                      <a:pPr marL="0" marR="0">
                        <a:lnSpc>
                          <a:spcPct val="115000"/>
                        </a:lnSpc>
                        <a:spcBef>
                          <a:spcPts val="0"/>
                        </a:spcBef>
                        <a:spcAft>
                          <a:spcPts val="0"/>
                        </a:spcAft>
                      </a:pPr>
                      <a:r>
                        <a:rPr lang="en-US" sz="1400" dirty="0">
                          <a:effectLst/>
                        </a:rPr>
                        <a:t>10</a:t>
                      </a:r>
                      <a:r>
                        <a:rPr lang="en-US" sz="1400" baseline="30000" dirty="0">
                          <a:effectLst/>
                        </a:rPr>
                        <a:t>−12</a:t>
                      </a:r>
                      <a:r>
                        <a:rPr lang="en-US" sz="1400" dirty="0">
                          <a:effectLst/>
                        </a:rPr>
                        <a:t> 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00B050"/>
                    </a:solidFill>
                  </a:tcPr>
                </a:tc>
                <a:tc>
                  <a:txBody>
                    <a:bodyPr/>
                    <a:lstStyle/>
                    <a:p>
                      <a:pPr marL="0" marR="0">
                        <a:lnSpc>
                          <a:spcPct val="115000"/>
                        </a:lnSpc>
                        <a:spcBef>
                          <a:spcPts val="0"/>
                        </a:spcBef>
                        <a:spcAft>
                          <a:spcPts val="0"/>
                        </a:spcAft>
                      </a:pPr>
                      <a:r>
                        <a:rPr lang="en-US" sz="1400" b="1" dirty="0" err="1">
                          <a:effectLst/>
                        </a:rPr>
                        <a:t>ps</a:t>
                      </a:r>
                      <a:endParaRPr lang="en-US" sz="14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400">
                          <a:effectLst/>
                        </a:rPr>
                        <a:t>picosecond</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400" dirty="0">
                          <a:solidFill>
                            <a:schemeClr val="bg1"/>
                          </a:solidFill>
                          <a:effectLst/>
                        </a:rPr>
                        <a:t>10</a:t>
                      </a:r>
                      <a:r>
                        <a:rPr lang="en-US" sz="1400" baseline="30000" dirty="0">
                          <a:solidFill>
                            <a:schemeClr val="bg1"/>
                          </a:solidFill>
                          <a:effectLst/>
                        </a:rPr>
                        <a:t>12</a:t>
                      </a:r>
                      <a:r>
                        <a:rPr lang="en-US" sz="1400" dirty="0">
                          <a:solidFill>
                            <a:schemeClr val="bg1"/>
                          </a:solidFill>
                          <a:effectLst/>
                        </a:rPr>
                        <a:t> s</a:t>
                      </a:r>
                      <a:endParaRPr lang="en-US" sz="1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00B050"/>
                    </a:solidFill>
                  </a:tcPr>
                </a:tc>
                <a:tc>
                  <a:txBody>
                    <a:bodyPr/>
                    <a:lstStyle/>
                    <a:p>
                      <a:pPr marL="0" marR="0">
                        <a:lnSpc>
                          <a:spcPct val="115000"/>
                        </a:lnSpc>
                        <a:spcBef>
                          <a:spcPts val="0"/>
                        </a:spcBef>
                        <a:spcAft>
                          <a:spcPts val="0"/>
                        </a:spcAft>
                      </a:pPr>
                      <a:r>
                        <a:rPr lang="en-US" sz="1400">
                          <a:effectLst/>
                        </a:rPr>
                        <a:t>Ts</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400">
                          <a:effectLst/>
                        </a:rPr>
                        <a:t>terasecond</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519798889"/>
                  </a:ext>
                </a:extLst>
              </a:tr>
              <a:tr h="355600">
                <a:tc>
                  <a:txBody>
                    <a:bodyPr/>
                    <a:lstStyle/>
                    <a:p>
                      <a:pPr marL="0" marR="0">
                        <a:lnSpc>
                          <a:spcPct val="115000"/>
                        </a:lnSpc>
                        <a:spcBef>
                          <a:spcPts val="0"/>
                        </a:spcBef>
                        <a:spcAft>
                          <a:spcPts val="0"/>
                        </a:spcAft>
                      </a:pPr>
                      <a:r>
                        <a:rPr lang="en-US" sz="1400" dirty="0">
                          <a:effectLst/>
                        </a:rPr>
                        <a:t>10</a:t>
                      </a:r>
                      <a:r>
                        <a:rPr lang="en-US" sz="1400" baseline="30000" dirty="0">
                          <a:effectLst/>
                        </a:rPr>
                        <a:t>−15</a:t>
                      </a:r>
                      <a:r>
                        <a:rPr lang="en-US" sz="1400" dirty="0">
                          <a:effectLst/>
                        </a:rPr>
                        <a:t> 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00B050"/>
                    </a:solidFill>
                  </a:tcPr>
                </a:tc>
                <a:tc>
                  <a:txBody>
                    <a:bodyPr/>
                    <a:lstStyle/>
                    <a:p>
                      <a:pPr marL="0" marR="0">
                        <a:lnSpc>
                          <a:spcPct val="115000"/>
                        </a:lnSpc>
                        <a:spcBef>
                          <a:spcPts val="0"/>
                        </a:spcBef>
                        <a:spcAft>
                          <a:spcPts val="0"/>
                        </a:spcAft>
                      </a:pPr>
                      <a:r>
                        <a:rPr lang="en-US" sz="1400">
                          <a:effectLst/>
                        </a:rPr>
                        <a:t>fs</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400">
                          <a:effectLst/>
                        </a:rPr>
                        <a:t>femtosecond</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400" dirty="0">
                          <a:solidFill>
                            <a:schemeClr val="bg1"/>
                          </a:solidFill>
                          <a:effectLst/>
                        </a:rPr>
                        <a:t>10</a:t>
                      </a:r>
                      <a:r>
                        <a:rPr lang="en-US" sz="1400" baseline="30000" dirty="0">
                          <a:solidFill>
                            <a:schemeClr val="bg1"/>
                          </a:solidFill>
                          <a:effectLst/>
                        </a:rPr>
                        <a:t>15</a:t>
                      </a:r>
                      <a:r>
                        <a:rPr lang="en-US" sz="1400" dirty="0">
                          <a:solidFill>
                            <a:schemeClr val="bg1"/>
                          </a:solidFill>
                          <a:effectLst/>
                        </a:rPr>
                        <a:t>s</a:t>
                      </a:r>
                      <a:endParaRPr lang="en-US" sz="1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00B050"/>
                    </a:solidFill>
                  </a:tcPr>
                </a:tc>
                <a:tc>
                  <a:txBody>
                    <a:bodyPr/>
                    <a:lstStyle/>
                    <a:p>
                      <a:pPr marL="0" marR="0">
                        <a:lnSpc>
                          <a:spcPct val="115000"/>
                        </a:lnSpc>
                        <a:spcBef>
                          <a:spcPts val="0"/>
                        </a:spcBef>
                        <a:spcAft>
                          <a:spcPts val="0"/>
                        </a:spcAft>
                      </a:pPr>
                      <a:r>
                        <a:rPr lang="en-US" sz="1400">
                          <a:effectLst/>
                        </a:rPr>
                        <a:t>Ps</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400">
                          <a:effectLst/>
                        </a:rPr>
                        <a:t>petasecond</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217254524"/>
                  </a:ext>
                </a:extLst>
              </a:tr>
              <a:tr h="355600">
                <a:tc>
                  <a:txBody>
                    <a:bodyPr/>
                    <a:lstStyle/>
                    <a:p>
                      <a:pPr marL="0" marR="0">
                        <a:lnSpc>
                          <a:spcPct val="115000"/>
                        </a:lnSpc>
                        <a:spcBef>
                          <a:spcPts val="0"/>
                        </a:spcBef>
                        <a:spcAft>
                          <a:spcPts val="0"/>
                        </a:spcAft>
                      </a:pPr>
                      <a:r>
                        <a:rPr lang="en-US" sz="1400" dirty="0">
                          <a:effectLst/>
                        </a:rPr>
                        <a:t>10</a:t>
                      </a:r>
                      <a:r>
                        <a:rPr lang="en-US" sz="1400" baseline="30000" dirty="0">
                          <a:effectLst/>
                        </a:rPr>
                        <a:t>−18</a:t>
                      </a:r>
                      <a:r>
                        <a:rPr lang="en-US" sz="1400" dirty="0">
                          <a:effectLst/>
                        </a:rPr>
                        <a:t> 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00B050"/>
                    </a:solidFill>
                  </a:tcPr>
                </a:tc>
                <a:tc>
                  <a:txBody>
                    <a:bodyPr/>
                    <a:lstStyle/>
                    <a:p>
                      <a:pPr marL="0" marR="0">
                        <a:lnSpc>
                          <a:spcPct val="115000"/>
                        </a:lnSpc>
                        <a:spcBef>
                          <a:spcPts val="0"/>
                        </a:spcBef>
                        <a:spcAft>
                          <a:spcPts val="0"/>
                        </a:spcAft>
                      </a:pPr>
                      <a:r>
                        <a:rPr lang="en-US" sz="1400" dirty="0">
                          <a:effectLst/>
                        </a:rPr>
                        <a:t>as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400">
                          <a:effectLst/>
                        </a:rPr>
                        <a:t>attosecond</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400" dirty="0">
                          <a:solidFill>
                            <a:schemeClr val="bg1"/>
                          </a:solidFill>
                          <a:effectLst/>
                        </a:rPr>
                        <a:t>10</a:t>
                      </a:r>
                      <a:r>
                        <a:rPr lang="en-US" sz="1400" baseline="30000" dirty="0">
                          <a:solidFill>
                            <a:schemeClr val="bg1"/>
                          </a:solidFill>
                          <a:effectLst/>
                        </a:rPr>
                        <a:t>18</a:t>
                      </a:r>
                      <a:r>
                        <a:rPr lang="en-US" sz="1400" dirty="0">
                          <a:solidFill>
                            <a:schemeClr val="bg1"/>
                          </a:solidFill>
                          <a:effectLst/>
                        </a:rPr>
                        <a:t> s</a:t>
                      </a:r>
                      <a:endParaRPr lang="en-US" sz="1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00B050"/>
                    </a:solidFill>
                  </a:tcPr>
                </a:tc>
                <a:tc>
                  <a:txBody>
                    <a:bodyPr/>
                    <a:lstStyle/>
                    <a:p>
                      <a:pPr marL="0" marR="0">
                        <a:lnSpc>
                          <a:spcPct val="115000"/>
                        </a:lnSpc>
                        <a:spcBef>
                          <a:spcPts val="0"/>
                        </a:spcBef>
                        <a:spcAft>
                          <a:spcPts val="0"/>
                        </a:spcAft>
                      </a:pPr>
                      <a:r>
                        <a:rPr lang="en-US" sz="1400" dirty="0" err="1">
                          <a:effectLst/>
                        </a:rPr>
                        <a:t>Es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400">
                          <a:effectLst/>
                        </a:rPr>
                        <a:t>exasecond</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96674712"/>
                  </a:ext>
                </a:extLst>
              </a:tr>
              <a:tr h="355600">
                <a:tc>
                  <a:txBody>
                    <a:bodyPr/>
                    <a:lstStyle/>
                    <a:p>
                      <a:pPr marL="0" marR="0">
                        <a:lnSpc>
                          <a:spcPct val="115000"/>
                        </a:lnSpc>
                        <a:spcBef>
                          <a:spcPts val="0"/>
                        </a:spcBef>
                        <a:spcAft>
                          <a:spcPts val="0"/>
                        </a:spcAft>
                      </a:pPr>
                      <a:r>
                        <a:rPr lang="en-US" sz="1400" dirty="0">
                          <a:effectLst/>
                        </a:rPr>
                        <a:t>10</a:t>
                      </a:r>
                      <a:r>
                        <a:rPr lang="en-US" sz="1400" baseline="30000" dirty="0">
                          <a:effectLst/>
                        </a:rPr>
                        <a:t>−21</a:t>
                      </a:r>
                      <a:r>
                        <a:rPr lang="en-US" sz="1400" dirty="0">
                          <a:effectLst/>
                        </a:rPr>
                        <a:t> 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00B050"/>
                    </a:solidFill>
                  </a:tcPr>
                </a:tc>
                <a:tc>
                  <a:txBody>
                    <a:bodyPr/>
                    <a:lstStyle/>
                    <a:p>
                      <a:pPr marL="0" marR="0">
                        <a:lnSpc>
                          <a:spcPct val="115000"/>
                        </a:lnSpc>
                        <a:spcBef>
                          <a:spcPts val="0"/>
                        </a:spcBef>
                        <a:spcAft>
                          <a:spcPts val="0"/>
                        </a:spcAft>
                      </a:pPr>
                      <a:r>
                        <a:rPr lang="en-US" sz="1400">
                          <a:effectLst/>
                        </a:rPr>
                        <a:t>zs</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400">
                          <a:effectLst/>
                        </a:rPr>
                        <a:t>zeptosecond</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400" dirty="0">
                          <a:solidFill>
                            <a:schemeClr val="bg1"/>
                          </a:solidFill>
                          <a:effectLst/>
                        </a:rPr>
                        <a:t>10</a:t>
                      </a:r>
                      <a:r>
                        <a:rPr lang="en-US" sz="1400" baseline="30000" dirty="0">
                          <a:solidFill>
                            <a:schemeClr val="bg1"/>
                          </a:solidFill>
                          <a:effectLst/>
                        </a:rPr>
                        <a:t>21</a:t>
                      </a:r>
                      <a:r>
                        <a:rPr lang="en-US" sz="1400" dirty="0">
                          <a:solidFill>
                            <a:schemeClr val="bg1"/>
                          </a:solidFill>
                          <a:effectLst/>
                        </a:rPr>
                        <a:t> s</a:t>
                      </a:r>
                      <a:endParaRPr lang="en-US" sz="1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00B050"/>
                    </a:solidFill>
                  </a:tcPr>
                </a:tc>
                <a:tc>
                  <a:txBody>
                    <a:bodyPr/>
                    <a:lstStyle/>
                    <a:p>
                      <a:pPr marL="0" marR="0">
                        <a:lnSpc>
                          <a:spcPct val="115000"/>
                        </a:lnSpc>
                        <a:spcBef>
                          <a:spcPts val="0"/>
                        </a:spcBef>
                        <a:spcAft>
                          <a:spcPts val="0"/>
                        </a:spcAft>
                      </a:pPr>
                      <a:r>
                        <a:rPr lang="en-US" sz="1400" dirty="0" err="1">
                          <a:effectLst/>
                        </a:rPr>
                        <a:t>Zs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400" dirty="0" err="1">
                          <a:effectLst/>
                        </a:rPr>
                        <a:t>zettasecond</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249010237"/>
                  </a:ext>
                </a:extLst>
              </a:tr>
              <a:tr h="355600">
                <a:tc>
                  <a:txBody>
                    <a:bodyPr/>
                    <a:lstStyle/>
                    <a:p>
                      <a:pPr marL="0" marR="0">
                        <a:lnSpc>
                          <a:spcPct val="115000"/>
                        </a:lnSpc>
                        <a:spcBef>
                          <a:spcPts val="0"/>
                        </a:spcBef>
                        <a:spcAft>
                          <a:spcPts val="0"/>
                        </a:spcAft>
                      </a:pPr>
                      <a:r>
                        <a:rPr lang="en-US" sz="1400" dirty="0">
                          <a:effectLst/>
                        </a:rPr>
                        <a:t>10</a:t>
                      </a:r>
                      <a:r>
                        <a:rPr lang="en-US" sz="1400" baseline="30000" dirty="0">
                          <a:effectLst/>
                        </a:rPr>
                        <a:t>−24</a:t>
                      </a:r>
                      <a:r>
                        <a:rPr lang="en-US" sz="1400" dirty="0">
                          <a:effectLst/>
                        </a:rPr>
                        <a:t> 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00B050"/>
                    </a:solidFill>
                  </a:tcPr>
                </a:tc>
                <a:tc>
                  <a:txBody>
                    <a:bodyPr/>
                    <a:lstStyle/>
                    <a:p>
                      <a:pPr marL="0" marR="0">
                        <a:lnSpc>
                          <a:spcPct val="115000"/>
                        </a:lnSpc>
                        <a:spcBef>
                          <a:spcPts val="0"/>
                        </a:spcBef>
                        <a:spcAft>
                          <a:spcPts val="0"/>
                        </a:spcAft>
                      </a:pPr>
                      <a:r>
                        <a:rPr lang="en-US" sz="1400">
                          <a:effectLst/>
                        </a:rPr>
                        <a:t>Ys</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400">
                          <a:effectLst/>
                        </a:rPr>
                        <a:t>yoctosecond</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400" dirty="0">
                          <a:solidFill>
                            <a:schemeClr val="bg1"/>
                          </a:solidFill>
                          <a:effectLst/>
                        </a:rPr>
                        <a:t>10</a:t>
                      </a:r>
                      <a:r>
                        <a:rPr lang="en-US" sz="1400" baseline="30000" dirty="0">
                          <a:solidFill>
                            <a:schemeClr val="bg1"/>
                          </a:solidFill>
                          <a:effectLst/>
                        </a:rPr>
                        <a:t>24</a:t>
                      </a:r>
                      <a:r>
                        <a:rPr lang="en-US" sz="1400" dirty="0">
                          <a:solidFill>
                            <a:schemeClr val="bg1"/>
                          </a:solidFill>
                          <a:effectLst/>
                        </a:rPr>
                        <a:t> s</a:t>
                      </a:r>
                      <a:endParaRPr lang="en-US" sz="1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00B050"/>
                    </a:solidFill>
                  </a:tcPr>
                </a:tc>
                <a:tc>
                  <a:txBody>
                    <a:bodyPr/>
                    <a:lstStyle/>
                    <a:p>
                      <a:pPr marL="0" marR="0">
                        <a:lnSpc>
                          <a:spcPct val="115000"/>
                        </a:lnSpc>
                        <a:spcBef>
                          <a:spcPts val="0"/>
                        </a:spcBef>
                        <a:spcAft>
                          <a:spcPts val="0"/>
                        </a:spcAft>
                      </a:pPr>
                      <a:r>
                        <a:rPr lang="en-US" sz="1400">
                          <a:effectLst/>
                        </a:rPr>
                        <a:t>Ys</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400" dirty="0" err="1">
                          <a:effectLst/>
                        </a:rPr>
                        <a:t>yottasecond</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466605740"/>
                  </a:ext>
                </a:extLst>
              </a:tr>
            </a:tbl>
          </a:graphicData>
        </a:graphic>
      </p:graphicFrame>
      <p:sp>
        <p:nvSpPr>
          <p:cNvPr id="6" name="Rectangle 5">
            <a:extLst>
              <a:ext uri="{FF2B5EF4-FFF2-40B4-BE49-F238E27FC236}">
                <a16:creationId xmlns:a16="http://schemas.microsoft.com/office/drawing/2014/main" id="{E7761F63-C8E2-0148-B2C4-1642518B6A82}"/>
              </a:ext>
            </a:extLst>
          </p:cNvPr>
          <p:cNvSpPr/>
          <p:nvPr/>
        </p:nvSpPr>
        <p:spPr>
          <a:xfrm>
            <a:off x="990600" y="5943600"/>
            <a:ext cx="7277099" cy="358881"/>
          </a:xfrm>
          <a:prstGeom prst="rect">
            <a:avLst/>
          </a:prstGeom>
        </p:spPr>
        <p:txBody>
          <a:bodyPr wrap="square">
            <a:spAutoFit/>
          </a:bodyPr>
          <a:lstStyle/>
          <a:p>
            <a:pPr marL="0" marR="0">
              <a:lnSpc>
                <a:spcPct val="115000"/>
              </a:lnSpc>
              <a:spcBef>
                <a:spcPts val="0"/>
              </a:spcBef>
              <a:spcAft>
                <a:spcPts val="1000"/>
              </a:spcAft>
            </a:pPr>
            <a:r>
              <a:rPr lang="en-US" sz="1600" dirty="0">
                <a:latin typeface="Calibri" panose="020F0502020204030204" pitchFamily="34" charset="0"/>
                <a:ea typeface="Calibri" panose="020F0502020204030204" pitchFamily="34" charset="0"/>
                <a:cs typeface="Times New Roman" panose="02020603050405020304" pitchFamily="18" charset="0"/>
              </a:rPr>
              <a:t>Source: </a:t>
            </a:r>
            <a:r>
              <a:rPr lang="en-US" sz="1600" u="sng" dirty="0">
                <a:latin typeface="Calibri" panose="020F0502020204030204" pitchFamily="34" charset="0"/>
                <a:ea typeface="Calibri" panose="020F0502020204030204" pitchFamily="34" charset="0"/>
                <a:cs typeface="Times New Roman" panose="02020603050405020304" pitchFamily="18" charset="0"/>
                <a:hlinkClick r:id="rId2">
                  <a:extLst>
                    <a:ext uri="{A12FA001-AC4F-418D-AE19-62706E023703}">
                      <ahyp:hlinkClr xmlns:ahyp="http://schemas.microsoft.com/office/drawing/2018/hyperlinkcolor" val="tx"/>
                    </a:ext>
                  </a:extLst>
                </a:hlinkClick>
              </a:rPr>
              <a:t>http://en.wikipedia.org/wiki/Second</a:t>
            </a:r>
            <a:r>
              <a:rPr lang="en-US" sz="1600" dirty="0">
                <a:latin typeface="Calibri" panose="020F0502020204030204" pitchFamily="34" charset="0"/>
                <a:ea typeface="Calibri" panose="020F0502020204030204" pitchFamily="34" charset="0"/>
                <a:cs typeface="Times New Roman" panose="02020603050405020304" pitchFamily="18" charset="0"/>
              </a:rPr>
              <a:t> (Common prefixed units are in bold face)</a:t>
            </a:r>
          </a:p>
        </p:txBody>
      </p:sp>
    </p:spTree>
    <p:extLst>
      <p:ext uri="{BB962C8B-B14F-4D97-AF65-F5344CB8AC3E}">
        <p14:creationId xmlns:p14="http://schemas.microsoft.com/office/powerpoint/2010/main" val="8100701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F28BA-DD3A-D14A-8996-E25ED7F4213F}"/>
              </a:ext>
            </a:extLst>
          </p:cNvPr>
          <p:cNvSpPr>
            <a:spLocks noGrp="1"/>
          </p:cNvSpPr>
          <p:nvPr>
            <p:ph type="title"/>
          </p:nvPr>
        </p:nvSpPr>
        <p:spPr>
          <a:xfrm>
            <a:off x="750048" y="533400"/>
            <a:ext cx="7772400" cy="609600"/>
          </a:xfrm>
        </p:spPr>
        <p:txBody>
          <a:bodyPr/>
          <a:lstStyle/>
          <a:p>
            <a:r>
              <a:rPr lang="en-US" sz="3600" dirty="0"/>
              <a:t>Clock Cycle Time: </a:t>
            </a:r>
            <a:r>
              <a:rPr lang="en-US" sz="3600" dirty="0">
                <a:solidFill>
                  <a:srgbClr val="FF0000"/>
                </a:solidFill>
              </a:rPr>
              <a:t>Calculation</a:t>
            </a:r>
          </a:p>
        </p:txBody>
      </p:sp>
      <p:sp>
        <p:nvSpPr>
          <p:cNvPr id="3" name="Content Placeholder 2">
            <a:extLst>
              <a:ext uri="{FF2B5EF4-FFF2-40B4-BE49-F238E27FC236}">
                <a16:creationId xmlns:a16="http://schemas.microsoft.com/office/drawing/2014/main" id="{2934D642-6139-A743-AC6C-37EB3AFAE818}"/>
              </a:ext>
            </a:extLst>
          </p:cNvPr>
          <p:cNvSpPr>
            <a:spLocks noGrp="1"/>
          </p:cNvSpPr>
          <p:nvPr>
            <p:ph idx="1"/>
          </p:nvPr>
        </p:nvSpPr>
        <p:spPr>
          <a:xfrm>
            <a:off x="609600" y="1600200"/>
            <a:ext cx="7912848" cy="5029200"/>
          </a:xfrm>
        </p:spPr>
        <p:txBody>
          <a:bodyPr/>
          <a:lstStyle/>
          <a:p>
            <a:r>
              <a:rPr lang="en-US" sz="2400" dirty="0"/>
              <a:t>A clock rate is 1GHz, how many cycles per second? What is the cycle time (i.e. time for one cycle)?</a:t>
            </a:r>
          </a:p>
          <a:p>
            <a:endParaRPr lang="en-US" sz="2400" dirty="0"/>
          </a:p>
          <a:p>
            <a:r>
              <a:rPr lang="en-US" sz="2400" dirty="0"/>
              <a:t>A clock rate is 4 GHz, how many cycles per second? What is the cycle time?</a:t>
            </a:r>
          </a:p>
          <a:p>
            <a:endParaRPr lang="en-US" sz="2400" dirty="0"/>
          </a:p>
          <a:p>
            <a:r>
              <a:rPr lang="en-US" sz="2400" dirty="0"/>
              <a:t>What is your computer’s CPU clock rate? How many cycles your CPU will issue per second? What is the time for 1 cycle?</a:t>
            </a:r>
          </a:p>
        </p:txBody>
      </p:sp>
      <p:sp>
        <p:nvSpPr>
          <p:cNvPr id="4" name="Rounded Rectangle 3" descr="Pause" title="Note">
            <a:extLst>
              <a:ext uri="{FF2B5EF4-FFF2-40B4-BE49-F238E27FC236}">
                <a16:creationId xmlns:a16="http://schemas.microsoft.com/office/drawing/2014/main" id="{8695AD69-8786-5E4F-81CA-81C287AE3D80}"/>
              </a:ext>
            </a:extLst>
          </p:cNvPr>
          <p:cNvSpPr/>
          <p:nvPr/>
        </p:nvSpPr>
        <p:spPr>
          <a:xfrm>
            <a:off x="5486400" y="5649238"/>
            <a:ext cx="1981200" cy="91440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r>
              <a:rPr lang="en-US" sz="2000" dirty="0"/>
              <a:t>Pause!</a:t>
            </a:r>
          </a:p>
          <a:p>
            <a:r>
              <a:rPr lang="en-US" sz="2000" dirty="0"/>
              <a:t>Calculate it.  </a:t>
            </a:r>
          </a:p>
        </p:txBody>
      </p:sp>
    </p:spTree>
    <p:extLst>
      <p:ext uri="{BB962C8B-B14F-4D97-AF65-F5344CB8AC3E}">
        <p14:creationId xmlns:p14="http://schemas.microsoft.com/office/powerpoint/2010/main" val="17561399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F28BA-DD3A-D14A-8996-E25ED7F4213F}"/>
              </a:ext>
            </a:extLst>
          </p:cNvPr>
          <p:cNvSpPr>
            <a:spLocks noGrp="1"/>
          </p:cNvSpPr>
          <p:nvPr>
            <p:ph type="title"/>
          </p:nvPr>
        </p:nvSpPr>
        <p:spPr>
          <a:xfrm>
            <a:off x="685800" y="609600"/>
            <a:ext cx="7772400" cy="609600"/>
          </a:xfrm>
        </p:spPr>
        <p:txBody>
          <a:bodyPr/>
          <a:lstStyle/>
          <a:p>
            <a:r>
              <a:rPr lang="en-US" sz="4000" dirty="0"/>
              <a:t>Clock Cycle Time: </a:t>
            </a:r>
            <a:r>
              <a:rPr lang="en-US" sz="4000" dirty="0">
                <a:solidFill>
                  <a:srgbClr val="FF0000"/>
                </a:solidFill>
              </a:rPr>
              <a:t>Calculation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934D642-6139-A743-AC6C-37EB3AFAE818}"/>
                  </a:ext>
                </a:extLst>
              </p:cNvPr>
              <p:cNvSpPr>
                <a:spLocks noGrp="1"/>
              </p:cNvSpPr>
              <p:nvPr>
                <p:ph idx="1"/>
              </p:nvPr>
            </p:nvSpPr>
            <p:spPr>
              <a:xfrm>
                <a:off x="712470" y="1676400"/>
                <a:ext cx="7772400" cy="4495800"/>
              </a:xfrm>
            </p:spPr>
            <p:txBody>
              <a:bodyPr/>
              <a:lstStyle/>
              <a:p>
                <a:r>
                  <a:rPr lang="en-US" sz="2400" dirty="0"/>
                  <a:t>A clock rate is 1GHz</a:t>
                </a:r>
              </a:p>
              <a:p>
                <a:pPr marL="0" indent="0">
                  <a:buNone/>
                </a:pPr>
                <a:r>
                  <a:rPr lang="en-US" sz="2400" dirty="0"/>
                  <a:t>	</a:t>
                </a:r>
                <a:r>
                  <a:rPr lang="en-US" sz="1800" dirty="0">
                    <a:solidFill>
                      <a:srgbClr val="C00000"/>
                    </a:solidFill>
                  </a:rPr>
                  <a:t>1 GHz = 1 * 10</a:t>
                </a:r>
                <a:r>
                  <a:rPr lang="en-US" sz="1800" baseline="30000" dirty="0">
                    <a:solidFill>
                      <a:srgbClr val="C00000"/>
                    </a:solidFill>
                  </a:rPr>
                  <a:t>9</a:t>
                </a:r>
                <a:r>
                  <a:rPr lang="en-US" sz="1800" dirty="0">
                    <a:solidFill>
                      <a:srgbClr val="C00000"/>
                    </a:solidFill>
                  </a:rPr>
                  <a:t> Hz = 10</a:t>
                </a:r>
                <a:r>
                  <a:rPr lang="en-US" sz="1800" baseline="30000" dirty="0">
                    <a:solidFill>
                      <a:srgbClr val="C00000"/>
                    </a:solidFill>
                  </a:rPr>
                  <a:t>9  </a:t>
                </a:r>
                <a:r>
                  <a:rPr lang="en-US" sz="1800" dirty="0">
                    <a:solidFill>
                      <a:srgbClr val="C00000"/>
                    </a:solidFill>
                  </a:rPr>
                  <a:t> cycles per second.</a:t>
                </a:r>
                <a:endParaRPr lang="en-US" sz="1800" baseline="30000" dirty="0">
                  <a:solidFill>
                    <a:srgbClr val="C00000"/>
                  </a:solidFill>
                </a:endParaRPr>
              </a:p>
              <a:p>
                <a:pPr marL="0" indent="0">
                  <a:buNone/>
                </a:pPr>
                <a:r>
                  <a:rPr lang="en-US" sz="1800" dirty="0">
                    <a:solidFill>
                      <a:srgbClr val="C00000"/>
                    </a:solidFill>
                  </a:rPr>
                  <a:t>	cycle time  =</a:t>
                </a:r>
                <a14:m>
                  <m:oMath xmlns:m="http://schemas.openxmlformats.org/officeDocument/2006/math">
                    <m:f>
                      <m:fPr>
                        <m:ctrlPr>
                          <a:rPr lang="en-US" sz="1800" i="1" smtClean="0">
                            <a:solidFill>
                              <a:srgbClr val="C00000"/>
                            </a:solidFill>
                            <a:latin typeface="Cambria Math" panose="02040503050406030204" pitchFamily="18" charset="0"/>
                          </a:rPr>
                        </m:ctrlPr>
                      </m:fPr>
                      <m:num>
                        <m:r>
                          <a:rPr lang="en-US" sz="1800" b="0" i="1" smtClean="0">
                            <a:solidFill>
                              <a:srgbClr val="C00000"/>
                            </a:solidFill>
                            <a:latin typeface="Cambria Math" panose="02040503050406030204" pitchFamily="18" charset="0"/>
                          </a:rPr>
                          <m:t>1</m:t>
                        </m:r>
                      </m:num>
                      <m:den>
                        <m:r>
                          <a:rPr lang="en-US" sz="1800" b="0" i="1" smtClean="0">
                            <a:solidFill>
                              <a:srgbClr val="C00000"/>
                            </a:solidFill>
                            <a:latin typeface="Cambria Math" panose="02040503050406030204" pitchFamily="18" charset="0"/>
                          </a:rPr>
                          <m:t>𝑐𝑙𝑜𝑐𝑘</m:t>
                        </m:r>
                        <m:r>
                          <a:rPr lang="en-US" sz="1800" b="0" i="1" smtClean="0">
                            <a:solidFill>
                              <a:srgbClr val="C00000"/>
                            </a:solidFill>
                            <a:latin typeface="Cambria Math" panose="02040503050406030204" pitchFamily="18" charset="0"/>
                          </a:rPr>
                          <m:t> </m:t>
                        </m:r>
                        <m:r>
                          <a:rPr lang="en-US" sz="1800" b="0" i="1" smtClean="0">
                            <a:solidFill>
                              <a:srgbClr val="C00000"/>
                            </a:solidFill>
                            <a:latin typeface="Cambria Math" panose="02040503050406030204" pitchFamily="18" charset="0"/>
                          </a:rPr>
                          <m:t>𝑟𝑎𝑡𝑒</m:t>
                        </m:r>
                        <m:r>
                          <a:rPr lang="en-US" sz="1800" b="0" i="1" smtClean="0">
                            <a:solidFill>
                              <a:srgbClr val="C00000"/>
                            </a:solidFill>
                            <a:latin typeface="Cambria Math" panose="02040503050406030204" pitchFamily="18" charset="0"/>
                          </a:rPr>
                          <m:t> </m:t>
                        </m:r>
                      </m:den>
                    </m:f>
                  </m:oMath>
                </a14:m>
                <a:r>
                  <a:rPr lang="en-US" sz="2400" dirty="0">
                    <a:solidFill>
                      <a:srgbClr val="C00000"/>
                    </a:solidFill>
                  </a:rPr>
                  <a:t> = </a:t>
                </a:r>
                <a14:m>
                  <m:oMath xmlns:m="http://schemas.openxmlformats.org/officeDocument/2006/math">
                    <m:f>
                      <m:fPr>
                        <m:ctrlPr>
                          <a:rPr lang="en-US" sz="1800" i="1">
                            <a:solidFill>
                              <a:srgbClr val="C00000"/>
                            </a:solidFill>
                            <a:latin typeface="Cambria Math" panose="02040503050406030204" pitchFamily="18" charset="0"/>
                          </a:rPr>
                        </m:ctrlPr>
                      </m:fPr>
                      <m:num>
                        <m:r>
                          <a:rPr lang="en-US" sz="1800" i="1">
                            <a:solidFill>
                              <a:srgbClr val="C00000"/>
                            </a:solidFill>
                            <a:latin typeface="Cambria Math" panose="02040503050406030204" pitchFamily="18" charset="0"/>
                          </a:rPr>
                          <m:t>1</m:t>
                        </m:r>
                      </m:num>
                      <m:den>
                        <m:r>
                          <a:rPr lang="en-US" sz="1800" b="0" i="1" smtClean="0">
                            <a:solidFill>
                              <a:srgbClr val="C00000"/>
                            </a:solidFill>
                            <a:latin typeface="Cambria Math" panose="02040503050406030204" pitchFamily="18" charset="0"/>
                          </a:rPr>
                          <m:t>10</m:t>
                        </m:r>
                        <m:r>
                          <a:rPr lang="en-US" sz="1800" b="0" i="1" baseline="30000" smtClean="0">
                            <a:solidFill>
                              <a:srgbClr val="C00000"/>
                            </a:solidFill>
                            <a:latin typeface="Cambria Math" panose="02040503050406030204" pitchFamily="18" charset="0"/>
                          </a:rPr>
                          <m:t>9</m:t>
                        </m:r>
                      </m:den>
                    </m:f>
                  </m:oMath>
                </a14:m>
                <a:r>
                  <a:rPr lang="en-US" sz="2400" dirty="0">
                    <a:solidFill>
                      <a:srgbClr val="C00000"/>
                    </a:solidFill>
                  </a:rPr>
                  <a:t> = 10</a:t>
                </a:r>
                <a:r>
                  <a:rPr lang="en-US" sz="2400" baseline="30000" dirty="0">
                    <a:solidFill>
                      <a:srgbClr val="C00000"/>
                    </a:solidFill>
                  </a:rPr>
                  <a:t>-9</a:t>
                </a:r>
                <a:r>
                  <a:rPr lang="en-US" sz="2400" dirty="0">
                    <a:solidFill>
                      <a:srgbClr val="C00000"/>
                    </a:solidFill>
                  </a:rPr>
                  <a:t>s = </a:t>
                </a:r>
                <a:r>
                  <a:rPr lang="en-US" sz="2400" b="1" dirty="0">
                    <a:solidFill>
                      <a:srgbClr val="C00000"/>
                    </a:solidFill>
                  </a:rPr>
                  <a:t>1 ns</a:t>
                </a:r>
              </a:p>
              <a:p>
                <a:pPr marL="0" indent="0">
                  <a:buNone/>
                </a:pPr>
                <a:endParaRPr lang="en-US" sz="2400" baseline="30000" dirty="0">
                  <a:solidFill>
                    <a:srgbClr val="C00000"/>
                  </a:solidFill>
                </a:endParaRPr>
              </a:p>
              <a:p>
                <a:r>
                  <a:rPr lang="en-US" sz="2400" dirty="0"/>
                  <a:t>A clock rate is 4 GHz  </a:t>
                </a:r>
              </a:p>
              <a:p>
                <a:pPr marL="0" indent="0">
                  <a:buNone/>
                </a:pPr>
                <a:r>
                  <a:rPr lang="en-US" sz="2400" dirty="0"/>
                  <a:t>	</a:t>
                </a:r>
                <a:r>
                  <a:rPr lang="en-US" sz="2000" dirty="0"/>
                  <a:t>Answer to cycles per second omitted.</a:t>
                </a:r>
                <a:endParaRPr lang="en-US" sz="2000" dirty="0">
                  <a:solidFill>
                    <a:srgbClr val="C00000"/>
                  </a:solidFill>
                </a:endParaRPr>
              </a:p>
              <a:p>
                <a:pPr marL="0" indent="0">
                  <a:buNone/>
                </a:pPr>
                <a:r>
                  <a:rPr lang="en-US" sz="2000" dirty="0">
                    <a:solidFill>
                      <a:srgbClr val="C00000"/>
                    </a:solidFill>
                  </a:rPr>
                  <a:t>	cycle time = 0.25 ns = </a:t>
                </a:r>
                <a:r>
                  <a:rPr lang="en-US" sz="2000" b="1" dirty="0">
                    <a:solidFill>
                      <a:srgbClr val="C00000"/>
                    </a:solidFill>
                  </a:rPr>
                  <a:t>250 </a:t>
                </a:r>
                <a:r>
                  <a:rPr lang="en-US" sz="2000" b="1" dirty="0" err="1">
                    <a:solidFill>
                      <a:srgbClr val="C00000"/>
                    </a:solidFill>
                  </a:rPr>
                  <a:t>ps</a:t>
                </a:r>
                <a:r>
                  <a:rPr lang="en-US" sz="2000" b="1" dirty="0">
                    <a:solidFill>
                      <a:srgbClr val="C00000"/>
                    </a:solidFill>
                  </a:rPr>
                  <a:t> </a:t>
                </a:r>
              </a:p>
              <a:p>
                <a:pPr marL="0" indent="0">
                  <a:buNone/>
                </a:pPr>
                <a:endParaRPr lang="en-US" sz="2400" dirty="0"/>
              </a:p>
              <a:p>
                <a:r>
                  <a:rPr lang="en-US" sz="2000" dirty="0">
                    <a:solidFill>
                      <a:srgbClr val="C00000"/>
                    </a:solidFill>
                  </a:rPr>
                  <a:t>Thinking Question </a:t>
                </a:r>
                <a:r>
                  <a:rPr lang="en-US" sz="2000" dirty="0"/>
                  <a:t>(restatement): What is your computer’s CPU clock rate? How many cycles would your CPU issue in a second? What is the clock cycle time?</a:t>
                </a:r>
              </a:p>
            </p:txBody>
          </p:sp>
        </mc:Choice>
        <mc:Fallback xmlns="">
          <p:sp>
            <p:nvSpPr>
              <p:cNvPr id="3" name="Content Placeholder 2">
                <a:extLst>
                  <a:ext uri="{FF2B5EF4-FFF2-40B4-BE49-F238E27FC236}">
                    <a16:creationId xmlns:a16="http://schemas.microsoft.com/office/drawing/2014/main" id="{2934D642-6139-A743-AC6C-37EB3AFAE818}"/>
                  </a:ext>
                </a:extLst>
              </p:cNvPr>
              <p:cNvSpPr>
                <a:spLocks noGrp="1" noRot="1" noChangeAspect="1" noMove="1" noResize="1" noEditPoints="1" noAdjustHandles="1" noChangeArrowheads="1" noChangeShapeType="1" noTextEdit="1"/>
              </p:cNvSpPr>
              <p:nvPr>
                <p:ph idx="1"/>
              </p:nvPr>
            </p:nvSpPr>
            <p:spPr>
              <a:xfrm>
                <a:off x="712470" y="1676400"/>
                <a:ext cx="7772400" cy="4495800"/>
              </a:xfrm>
              <a:blipFill>
                <a:blip r:embed="rId2"/>
                <a:stretch>
                  <a:fillRect l="-979" t="-1130"/>
                </a:stretch>
              </a:blipFill>
            </p:spPr>
            <p:txBody>
              <a:bodyPr/>
              <a:lstStyle/>
              <a:p>
                <a:r>
                  <a:rPr lang="en-US">
                    <a:noFill/>
                  </a:rPr>
                  <a:t> </a:t>
                </a:r>
              </a:p>
            </p:txBody>
          </p:sp>
        </mc:Fallback>
      </mc:AlternateContent>
    </p:spTree>
    <p:extLst>
      <p:ext uri="{BB962C8B-B14F-4D97-AF65-F5344CB8AC3E}">
        <p14:creationId xmlns:p14="http://schemas.microsoft.com/office/powerpoint/2010/main" val="7658364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a:xfrm>
            <a:off x="982957" y="682668"/>
            <a:ext cx="7772400" cy="914400"/>
          </a:xfrm>
        </p:spPr>
        <p:txBody>
          <a:bodyPr/>
          <a:lstStyle/>
          <a:p>
            <a:pPr eaLnBrk="1" hangingPunct="1"/>
            <a:r>
              <a:rPr lang="en-US" altLang="en-US" dirty="0">
                <a:solidFill>
                  <a:srgbClr val="FF0000"/>
                </a:solidFill>
              </a:rPr>
              <a:t>Lecture 1b: Performance</a:t>
            </a:r>
          </a:p>
        </p:txBody>
      </p:sp>
      <p:pic>
        <p:nvPicPr>
          <p:cNvPr id="4" name="Picture 5" descr="We will focus on the Performance component" title="Computer Abstraction">
            <a:extLst>
              <a:ext uri="{FF2B5EF4-FFF2-40B4-BE49-F238E27FC236}">
                <a16:creationId xmlns:a16="http://schemas.microsoft.com/office/drawing/2014/main" id="{9B49C692-5730-9D49-86B2-0FB5B8B821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000" y="2133599"/>
            <a:ext cx="5105400" cy="435054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5" name="Oval 4">
            <a:extLst>
              <a:ext uri="{FF2B5EF4-FFF2-40B4-BE49-F238E27FC236}">
                <a16:creationId xmlns:a16="http://schemas.microsoft.com/office/drawing/2014/main" id="{24074F59-8535-274F-BCFC-CEF147125444}"/>
              </a:ext>
            </a:extLst>
          </p:cNvPr>
          <p:cNvSpPr/>
          <p:nvPr/>
        </p:nvSpPr>
        <p:spPr>
          <a:xfrm>
            <a:off x="1828800" y="3581400"/>
            <a:ext cx="1143000" cy="2209800"/>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ight Arrow 5">
            <a:extLst>
              <a:ext uri="{FF2B5EF4-FFF2-40B4-BE49-F238E27FC236}">
                <a16:creationId xmlns:a16="http://schemas.microsoft.com/office/drawing/2014/main" id="{E88F2D04-2584-4644-ADFB-EEB93BA25A1D}"/>
              </a:ext>
            </a:extLst>
          </p:cNvPr>
          <p:cNvSpPr/>
          <p:nvPr/>
        </p:nvSpPr>
        <p:spPr>
          <a:xfrm>
            <a:off x="962080" y="4229100"/>
            <a:ext cx="762000" cy="914400"/>
          </a:xfrm>
          <a:prstGeom prst="rightArrow">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6DFF3023-095A-654C-B68B-CE610E0DE91F}"/>
              </a:ext>
            </a:extLst>
          </p:cNvPr>
          <p:cNvPicPr>
            <a:picLocks noChangeAspect="1"/>
          </p:cNvPicPr>
          <p:nvPr/>
        </p:nvPicPr>
        <p:blipFill>
          <a:blip r:embed="rId4"/>
          <a:stretch>
            <a:fillRect/>
          </a:stretch>
        </p:blipFill>
        <p:spPr>
          <a:xfrm>
            <a:off x="0" y="0"/>
            <a:ext cx="9144000" cy="685800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a:xfrm>
            <a:off x="685800" y="609600"/>
            <a:ext cx="7772400" cy="838200"/>
          </a:xfrm>
        </p:spPr>
        <p:txBody>
          <a:bodyPr/>
          <a:lstStyle/>
          <a:p>
            <a:pPr eaLnBrk="1" hangingPunct="1"/>
            <a:r>
              <a:rPr lang="en-US" altLang="en-US" sz="4000" dirty="0">
                <a:solidFill>
                  <a:srgbClr val="FF0000"/>
                </a:solidFill>
              </a:rPr>
              <a:t>How many cycles for a program?</a:t>
            </a:r>
          </a:p>
        </p:txBody>
      </p:sp>
      <p:sp>
        <p:nvSpPr>
          <p:cNvPr id="12291" name="Rectangle 3"/>
          <p:cNvSpPr>
            <a:spLocks noGrp="1" noChangeArrowheads="1"/>
          </p:cNvSpPr>
          <p:nvPr>
            <p:ph type="body" idx="1"/>
          </p:nvPr>
        </p:nvSpPr>
        <p:spPr>
          <a:xfrm>
            <a:off x="685800" y="1676400"/>
            <a:ext cx="8229600" cy="4712970"/>
          </a:xfrm>
        </p:spPr>
        <p:txBody>
          <a:bodyPr/>
          <a:lstStyle/>
          <a:p>
            <a:pPr eaLnBrk="1" hangingPunct="1"/>
            <a:r>
              <a:rPr lang="en-US" altLang="en-US" sz="3600" dirty="0"/>
              <a:t>Assumption</a:t>
            </a:r>
          </a:p>
          <a:p>
            <a:pPr marL="457200" lvl="1" indent="0" eaLnBrk="1" hangingPunct="1">
              <a:buNone/>
            </a:pPr>
            <a:r>
              <a:rPr lang="en-US" altLang="en-US" sz="3200" dirty="0"/>
              <a:t> 	</a:t>
            </a:r>
            <a:r>
              <a:rPr lang="en-US" altLang="en-US" i="1" dirty="0">
                <a:solidFill>
                  <a:srgbClr val="00B050"/>
                </a:solidFill>
              </a:rPr>
              <a:t># of cycles = # of instructions?</a:t>
            </a:r>
          </a:p>
          <a:p>
            <a:pPr eaLnBrk="1" hangingPunct="1"/>
            <a:r>
              <a:rPr lang="en-US" altLang="en-US" sz="3600" i="1" dirty="0">
                <a:solidFill>
                  <a:srgbClr val="000000"/>
                </a:solidFill>
              </a:rPr>
              <a:t>This assumption is </a:t>
            </a:r>
            <a:r>
              <a:rPr lang="en-US" altLang="en-US" sz="3600" i="1" dirty="0">
                <a:solidFill>
                  <a:srgbClr val="FF0000"/>
                </a:solidFill>
              </a:rPr>
              <a:t>incorrect</a:t>
            </a:r>
            <a:endParaRPr lang="en-US" altLang="en-US" sz="3600" i="1" dirty="0">
              <a:solidFill>
                <a:srgbClr val="000000"/>
              </a:solidFill>
            </a:endParaRPr>
          </a:p>
          <a:p>
            <a:pPr lvl="1" eaLnBrk="1" hangingPunct="1"/>
            <a:r>
              <a:rPr lang="en-US" altLang="en-US" i="1" dirty="0">
                <a:solidFill>
                  <a:srgbClr val="000000"/>
                </a:solidFill>
              </a:rPr>
              <a:t>different instructions take different amounts of time on different machines</a:t>
            </a:r>
            <a:r>
              <a:rPr lang="en-US" altLang="en-US" sz="3600" i="1" dirty="0">
                <a:solidFill>
                  <a:srgbClr val="000000"/>
                </a:solidFill>
              </a:rPr>
              <a:t>.</a:t>
            </a:r>
            <a:endParaRPr lang="en-US" altLang="en-US" sz="3200" i="1" dirty="0">
              <a:solidFill>
                <a:srgbClr val="000000"/>
              </a:solidFill>
            </a:endParaRPr>
          </a:p>
          <a:p>
            <a:pPr lvl="1" eaLnBrk="1" hangingPunct="1"/>
            <a:r>
              <a:rPr lang="en-US" altLang="en-US" sz="3200" i="1" dirty="0">
                <a:solidFill>
                  <a:srgbClr val="000000"/>
                </a:solidFill>
              </a:rPr>
              <a:t>Why?</a:t>
            </a:r>
            <a:r>
              <a:rPr lang="en-US" altLang="en-US" sz="3200" i="1" dirty="0">
                <a:solidFill>
                  <a:srgbClr val="000000"/>
                </a:solidFill>
                <a:latin typeface="Arial" panose="020B0604020202020204" pitchFamily="34" charset="0"/>
              </a:rPr>
              <a:t>  </a:t>
            </a:r>
            <a:r>
              <a:rPr lang="en-US" altLang="en-US" i="1" dirty="0">
                <a:solidFill>
                  <a:srgbClr val="C00000"/>
                </a:solidFill>
                <a:latin typeface="+mj-lt"/>
              </a:rPr>
              <a:t>Thinking Question  </a:t>
            </a:r>
          </a:p>
          <a:p>
            <a:pPr>
              <a:lnSpc>
                <a:spcPts val="2100"/>
              </a:lnSpc>
              <a:spcBef>
                <a:spcPct val="0"/>
              </a:spcBef>
              <a:buFontTx/>
              <a:buNone/>
            </a:pPr>
            <a:r>
              <a:rPr lang="en-US" altLang="en-US" sz="3600" i="1" dirty="0">
                <a:solidFill>
                  <a:srgbClr val="000000"/>
                </a:solidFill>
                <a:latin typeface="Arial" panose="020B0604020202020204" pitchFamily="34" charset="0"/>
              </a:rPr>
              <a:t>	</a:t>
            </a:r>
          </a:p>
          <a:p>
            <a:pPr>
              <a:lnSpc>
                <a:spcPts val="2100"/>
              </a:lnSpc>
              <a:spcBef>
                <a:spcPct val="0"/>
              </a:spcBef>
              <a:buFontTx/>
              <a:buNone/>
            </a:pPr>
            <a:r>
              <a:rPr lang="en-US" altLang="en-US" sz="3600" i="1" dirty="0">
                <a:solidFill>
                  <a:srgbClr val="000000"/>
                </a:solidFill>
                <a:latin typeface="Arial" panose="020B0604020202020204" pitchFamily="34" charset="0"/>
              </a:rPr>
              <a:t>	</a:t>
            </a:r>
            <a:r>
              <a:rPr lang="en-US" altLang="en-US" sz="2400" i="1" dirty="0">
                <a:solidFill>
                  <a:srgbClr val="000000"/>
                </a:solidFill>
              </a:rPr>
              <a:t>hints: </a:t>
            </a:r>
          </a:p>
          <a:p>
            <a:pPr>
              <a:lnSpc>
                <a:spcPts val="2100"/>
              </a:lnSpc>
              <a:spcBef>
                <a:spcPct val="0"/>
              </a:spcBef>
              <a:buFontTx/>
              <a:buNone/>
            </a:pPr>
            <a:r>
              <a:rPr lang="en-US" altLang="en-US" sz="2400" i="1" dirty="0">
                <a:solidFill>
                  <a:srgbClr val="000000"/>
                </a:solidFill>
              </a:rPr>
              <a:t>	</a:t>
            </a:r>
            <a:r>
              <a:rPr lang="en-US" altLang="en-US" sz="2000" i="1" dirty="0">
                <a:solidFill>
                  <a:srgbClr val="000000"/>
                </a:solidFill>
              </a:rPr>
              <a:t>(1) remember that these are machine instructions, not lines of C/Java code;</a:t>
            </a:r>
          </a:p>
          <a:p>
            <a:pPr>
              <a:lnSpc>
                <a:spcPts val="2100"/>
              </a:lnSpc>
              <a:spcBef>
                <a:spcPct val="0"/>
              </a:spcBef>
              <a:buFontTx/>
              <a:buNone/>
            </a:pPr>
            <a:r>
              <a:rPr lang="en-US" altLang="en-US" sz="2000" i="1" dirty="0">
                <a:solidFill>
                  <a:srgbClr val="000000"/>
                </a:solidFill>
              </a:rPr>
              <a:t>	(2) there are different types of instructions (CS2640)</a:t>
            </a:r>
            <a:endParaRPr lang="en-US" altLang="en-US" sz="2800" i="1" dirty="0"/>
          </a:p>
          <a:p>
            <a:pPr eaLnBrk="1" hangingPunct="1"/>
            <a:endParaRPr lang="en-US" altLang="en-US" sz="540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pPr eaLnBrk="1" hangingPunct="1"/>
            <a:r>
              <a:rPr lang="en-US" altLang="en-US" sz="4000">
                <a:solidFill>
                  <a:srgbClr val="FF0000"/>
                </a:solidFill>
              </a:rPr>
              <a:t>Different numbers of cycles for different instructions</a:t>
            </a:r>
          </a:p>
        </p:txBody>
      </p:sp>
      <p:sp>
        <p:nvSpPr>
          <p:cNvPr id="13315" name="Rectangle 3"/>
          <p:cNvSpPr>
            <a:spLocks noGrp="1" noChangeArrowheads="1"/>
          </p:cNvSpPr>
          <p:nvPr>
            <p:ph type="body" idx="1"/>
          </p:nvPr>
        </p:nvSpPr>
        <p:spPr/>
        <p:txBody>
          <a:bodyPr/>
          <a:lstStyle/>
          <a:p>
            <a:pPr eaLnBrk="1" hangingPunct="1">
              <a:lnSpc>
                <a:spcPct val="150000"/>
              </a:lnSpc>
              <a:spcBef>
                <a:spcPct val="0"/>
              </a:spcBef>
              <a:buClr>
                <a:srgbClr val="000000"/>
              </a:buClr>
            </a:pPr>
            <a:r>
              <a:rPr lang="en-US" altLang="en-US" sz="2400">
                <a:solidFill>
                  <a:srgbClr val="000000"/>
                </a:solidFill>
              </a:rPr>
              <a:t>Multiplication takes more time than addition</a:t>
            </a:r>
          </a:p>
          <a:p>
            <a:pPr eaLnBrk="1" hangingPunct="1">
              <a:lnSpc>
                <a:spcPct val="150000"/>
              </a:lnSpc>
              <a:spcBef>
                <a:spcPct val="0"/>
              </a:spcBef>
              <a:buClr>
                <a:srgbClr val="000000"/>
              </a:buClr>
            </a:pPr>
            <a:r>
              <a:rPr lang="en-US" altLang="en-US" sz="2400">
                <a:solidFill>
                  <a:srgbClr val="000000"/>
                </a:solidFill>
              </a:rPr>
              <a:t>Floating point operations take longer than integer ones</a:t>
            </a:r>
          </a:p>
          <a:p>
            <a:pPr eaLnBrk="1" hangingPunct="1">
              <a:lnSpc>
                <a:spcPct val="150000"/>
              </a:lnSpc>
              <a:spcBef>
                <a:spcPct val="0"/>
              </a:spcBef>
              <a:buClr>
                <a:srgbClr val="000000"/>
              </a:buClr>
            </a:pPr>
            <a:r>
              <a:rPr lang="en-US" altLang="en-US" sz="2400">
                <a:solidFill>
                  <a:srgbClr val="000000"/>
                </a:solidFill>
              </a:rPr>
              <a:t>Accessing memory takes more time than accessing registers</a:t>
            </a:r>
          </a:p>
          <a:p>
            <a:pPr eaLnBrk="1" hangingPunct="1">
              <a:lnSpc>
                <a:spcPct val="150000"/>
              </a:lnSpc>
              <a:spcBef>
                <a:spcPct val="0"/>
              </a:spcBef>
              <a:buClr>
                <a:srgbClr val="000000"/>
              </a:buClr>
            </a:pPr>
            <a:endParaRPr lang="en-US" altLang="en-US" sz="2400">
              <a:solidFill>
                <a:srgbClr val="000000"/>
              </a:solidFill>
            </a:endParaRPr>
          </a:p>
          <a:p>
            <a:pPr eaLnBrk="1" hangingPunct="1">
              <a:spcBef>
                <a:spcPct val="0"/>
              </a:spcBef>
              <a:buClr>
                <a:srgbClr val="000000"/>
              </a:buClr>
            </a:pPr>
            <a:r>
              <a:rPr lang="en-US" altLang="en-US" sz="2800" i="1">
                <a:solidFill>
                  <a:srgbClr val="000000"/>
                </a:solidFill>
              </a:rPr>
              <a:t> </a:t>
            </a:r>
            <a:r>
              <a:rPr lang="en-US" altLang="en-US" sz="2400" i="1">
                <a:solidFill>
                  <a:srgbClr val="000000"/>
                </a:solidFill>
              </a:rPr>
              <a:t>Important point:  changing the cycle time often changes the number of cycles required for various instructions (more later)</a:t>
            </a:r>
          </a:p>
          <a:p>
            <a:pPr eaLnBrk="1" hangingPunct="1"/>
            <a:endParaRPr lang="en-US" altLang="en-US" sz="240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9D429D-7B33-B847-860B-2413B08063F7}"/>
              </a:ext>
            </a:extLst>
          </p:cNvPr>
          <p:cNvSpPr>
            <a:spLocks noGrp="1"/>
          </p:cNvSpPr>
          <p:nvPr>
            <p:ph type="title"/>
          </p:nvPr>
        </p:nvSpPr>
        <p:spPr>
          <a:xfrm>
            <a:off x="685800" y="457200"/>
            <a:ext cx="7772400" cy="533400"/>
          </a:xfrm>
        </p:spPr>
        <p:txBody>
          <a:bodyPr/>
          <a:lstStyle/>
          <a:p>
            <a:r>
              <a:rPr lang="en-US" sz="4000" dirty="0">
                <a:solidFill>
                  <a:srgbClr val="FF0000"/>
                </a:solidFill>
              </a:rPr>
              <a:t>Cycle Per Instruction (CPI)</a:t>
            </a:r>
          </a:p>
        </p:txBody>
      </p:sp>
      <p:sp>
        <p:nvSpPr>
          <p:cNvPr id="3" name="Content Placeholder 2">
            <a:extLst>
              <a:ext uri="{FF2B5EF4-FFF2-40B4-BE49-F238E27FC236}">
                <a16:creationId xmlns:a16="http://schemas.microsoft.com/office/drawing/2014/main" id="{1AC7F886-CBE2-5447-B5A3-D98E71E7545B}"/>
              </a:ext>
            </a:extLst>
          </p:cNvPr>
          <p:cNvSpPr>
            <a:spLocks noGrp="1"/>
          </p:cNvSpPr>
          <p:nvPr>
            <p:ph idx="1"/>
          </p:nvPr>
        </p:nvSpPr>
        <p:spPr>
          <a:xfrm>
            <a:off x="685800" y="1283970"/>
            <a:ext cx="7772400" cy="4343400"/>
          </a:xfrm>
        </p:spPr>
        <p:txBody>
          <a:bodyPr/>
          <a:lstStyle/>
          <a:p>
            <a:r>
              <a:rPr lang="en-US" sz="2400" dirty="0">
                <a:solidFill>
                  <a:srgbClr val="C00000"/>
                </a:solidFill>
              </a:rPr>
              <a:t>How many cycles needed to execute an instruction</a:t>
            </a:r>
            <a:r>
              <a:rPr lang="en-US" sz="2400" dirty="0"/>
              <a:t>.</a:t>
            </a:r>
          </a:p>
          <a:p>
            <a:pPr lvl="1"/>
            <a:r>
              <a:rPr lang="en-US" sz="2000" dirty="0"/>
              <a:t>Generally speaking a machine may take 3 to 5 cycles to execute a simple instruction. </a:t>
            </a:r>
          </a:p>
          <a:p>
            <a:pPr lvl="2"/>
            <a:r>
              <a:rPr lang="en-US" sz="1600" dirty="0"/>
              <a:t>However, due to pipelining features (to be introduced in Module 4) an instruction might be completed in 1 to 2 cycles.</a:t>
            </a:r>
          </a:p>
          <a:p>
            <a:pPr lvl="1"/>
            <a:r>
              <a:rPr lang="en-US" sz="2000" dirty="0"/>
              <a:t>If a machine’s CPI is 3.5, doesn’t mean that it takes three and half cycles to execution an instruction. This refers to an average case.</a:t>
            </a:r>
          </a:p>
          <a:p>
            <a:pPr lvl="2"/>
            <a:r>
              <a:rPr lang="en-US" sz="1600" dirty="0"/>
              <a:t>For example, if 50% of the instructions need 4 cycles to complete while the other 50% of instructions take 3 cycles.</a:t>
            </a:r>
          </a:p>
          <a:p>
            <a:pPr lvl="2"/>
            <a:r>
              <a:rPr lang="en-US" sz="1600" dirty="0"/>
              <a:t>Thus, the (average) CPI is 3.5  </a:t>
            </a:r>
          </a:p>
          <a:p>
            <a:r>
              <a:rPr lang="en-US" sz="2400" dirty="0"/>
              <a:t>For a specific machine, what is its CPI?</a:t>
            </a:r>
          </a:p>
          <a:p>
            <a:pPr lvl="1"/>
            <a:r>
              <a:rPr lang="en-US" sz="2000" dirty="0"/>
              <a:t>That’s determined by the Instruction Set Architecture (ISA) of the machine. </a:t>
            </a:r>
          </a:p>
        </p:txBody>
      </p:sp>
      <p:sp>
        <p:nvSpPr>
          <p:cNvPr id="4" name="Rounded Rectangle 3" descr="CPI, ISA term explanation" title="Note">
            <a:extLst>
              <a:ext uri="{FF2B5EF4-FFF2-40B4-BE49-F238E27FC236}">
                <a16:creationId xmlns:a16="http://schemas.microsoft.com/office/drawing/2014/main" id="{335E67AF-A616-5641-BEC8-14D6788B6529}"/>
              </a:ext>
            </a:extLst>
          </p:cNvPr>
          <p:cNvSpPr/>
          <p:nvPr/>
        </p:nvSpPr>
        <p:spPr>
          <a:xfrm>
            <a:off x="1219200" y="5715000"/>
            <a:ext cx="7467600" cy="76200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r>
              <a:rPr lang="en-US" sz="2000" dirty="0"/>
              <a:t>By default, we refer </a:t>
            </a:r>
            <a:r>
              <a:rPr lang="en-US" sz="2000" dirty="0">
                <a:solidFill>
                  <a:srgbClr val="FF0000"/>
                </a:solidFill>
              </a:rPr>
              <a:t>CPI</a:t>
            </a:r>
            <a:r>
              <a:rPr lang="en-US" sz="2000" dirty="0"/>
              <a:t> as the </a:t>
            </a:r>
            <a:r>
              <a:rPr lang="en-US" sz="2000" dirty="0">
                <a:solidFill>
                  <a:srgbClr val="FF0000"/>
                </a:solidFill>
              </a:rPr>
              <a:t>average </a:t>
            </a:r>
            <a:r>
              <a:rPr lang="en-US" sz="2000" dirty="0">
                <a:solidFill>
                  <a:schemeClr val="tx1"/>
                </a:solidFill>
              </a:rPr>
              <a:t>CPI </a:t>
            </a:r>
            <a:r>
              <a:rPr lang="en-US" sz="2000" dirty="0"/>
              <a:t>of a machine. </a:t>
            </a:r>
          </a:p>
          <a:p>
            <a:r>
              <a:rPr lang="en-US" sz="2000" dirty="0"/>
              <a:t>And, from now on, we will use the terms CPI, ISA a lot.</a:t>
            </a:r>
          </a:p>
        </p:txBody>
      </p:sp>
    </p:spTree>
    <p:extLst>
      <p:ext uri="{BB962C8B-B14F-4D97-AF65-F5344CB8AC3E}">
        <p14:creationId xmlns:p14="http://schemas.microsoft.com/office/powerpoint/2010/main" val="10709763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a:xfrm>
            <a:off x="697230" y="518160"/>
            <a:ext cx="7772400" cy="685800"/>
          </a:xfrm>
        </p:spPr>
        <p:txBody>
          <a:bodyPr/>
          <a:lstStyle/>
          <a:p>
            <a:r>
              <a:rPr lang="en-US" altLang="en-US" sz="4000" dirty="0">
                <a:solidFill>
                  <a:srgbClr val="FF0000"/>
                </a:solidFill>
              </a:rPr>
              <a:t>Execution Time: Calculation</a:t>
            </a:r>
          </a:p>
        </p:txBody>
      </p:sp>
      <mc:AlternateContent xmlns:mc="http://schemas.openxmlformats.org/markup-compatibility/2006" xmlns:a14="http://schemas.microsoft.com/office/drawing/2010/main">
        <mc:Choice Requires="a14">
          <p:sp>
            <p:nvSpPr>
              <p:cNvPr id="17411" name="Content Placeholder 2"/>
              <p:cNvSpPr>
                <a:spLocks noGrp="1"/>
              </p:cNvSpPr>
              <p:nvPr>
                <p:ph idx="1"/>
              </p:nvPr>
            </p:nvSpPr>
            <p:spPr>
              <a:xfrm>
                <a:off x="533400" y="1447800"/>
                <a:ext cx="8153400" cy="4114800"/>
              </a:xfrm>
            </p:spPr>
            <p:txBody>
              <a:bodyPr/>
              <a:lstStyle/>
              <a:p>
                <a:r>
                  <a:rPr lang="en-US" altLang="en-US" sz="2400" dirty="0"/>
                  <a:t>Execution time</a:t>
                </a:r>
              </a:p>
              <a:p>
                <a:pPr lvl="1"/>
                <a:r>
                  <a:rPr lang="en-US" altLang="en-US" sz="2000" dirty="0"/>
                  <a:t>User CPU Time needed to execute a program</a:t>
                </a:r>
              </a:p>
              <a:p>
                <a:pPr lvl="1"/>
                <a:r>
                  <a:rPr lang="en-US" altLang="en-US" sz="2000" dirty="0"/>
                  <a:t>Here we refer ”</a:t>
                </a:r>
                <a:r>
                  <a:rPr lang="en-US" altLang="en-US" sz="2000" dirty="0">
                    <a:solidFill>
                      <a:srgbClr val="FF0000"/>
                    </a:solidFill>
                  </a:rPr>
                  <a:t>user CPU time</a:t>
                </a:r>
                <a:r>
                  <a:rPr lang="en-US" altLang="en-US" sz="2000" dirty="0"/>
                  <a:t>” simply as CPU time or execution time.</a:t>
                </a:r>
              </a:p>
              <a:p>
                <a:pPr marL="457200" lvl="1" indent="0">
                  <a:buNone/>
                </a:pPr>
                <a:endParaRPr lang="en-US" altLang="en-US" sz="2000" dirty="0"/>
              </a:p>
              <a:p>
                <a:pPr lvl="1">
                  <a:buFontTx/>
                  <a:buNone/>
                </a:pPr>
                <a:r>
                  <a:rPr lang="en-US" altLang="en-US" sz="2000" dirty="0">
                    <a:solidFill>
                      <a:srgbClr val="FF0000"/>
                    </a:solidFill>
                  </a:rPr>
                  <a:t>	</a:t>
                </a:r>
                <a:r>
                  <a:rPr lang="en-US" altLang="en-US" dirty="0" err="1">
                    <a:solidFill>
                      <a:srgbClr val="C00000"/>
                    </a:solidFill>
                  </a:rPr>
                  <a:t>Execution_time</a:t>
                </a:r>
                <a:r>
                  <a:rPr lang="en-US" altLang="en-US" dirty="0">
                    <a:solidFill>
                      <a:srgbClr val="C00000"/>
                    </a:solidFill>
                  </a:rPr>
                  <a:t> = IC * CPI * </a:t>
                </a:r>
                <a:r>
                  <a:rPr lang="en-US" altLang="en-US" dirty="0" err="1">
                    <a:solidFill>
                      <a:srgbClr val="C00000"/>
                    </a:solidFill>
                  </a:rPr>
                  <a:t>CC_time</a:t>
                </a:r>
                <a:endParaRPr lang="en-US" altLang="en-US" dirty="0">
                  <a:solidFill>
                    <a:srgbClr val="C00000"/>
                  </a:solidFill>
                </a:endParaRPr>
              </a:p>
              <a:p>
                <a:pPr lvl="3">
                  <a:buNone/>
                </a:pPr>
                <a:r>
                  <a:rPr lang="en-US" altLang="en-US" dirty="0"/>
                  <a:t>IC: Instruction count</a:t>
                </a:r>
              </a:p>
              <a:p>
                <a:pPr lvl="3">
                  <a:buNone/>
                </a:pPr>
                <a:r>
                  <a:rPr lang="en-US" altLang="en-US" dirty="0"/>
                  <a:t>CPI: (average) cycle per instruction</a:t>
                </a:r>
              </a:p>
              <a:p>
                <a:pPr lvl="3">
                  <a:buNone/>
                </a:pPr>
                <a:r>
                  <a:rPr lang="en-US" altLang="en-US" dirty="0"/>
                  <a:t>CC: clock cycle </a:t>
                </a:r>
              </a:p>
              <a:p>
                <a:pPr lvl="3">
                  <a:buNone/>
                </a:pPr>
                <a:r>
                  <a:rPr lang="en-US" altLang="en-US" dirty="0"/>
                  <a:t>Clock cycle time = </a:t>
                </a:r>
                <a14:m>
                  <m:oMath xmlns:m="http://schemas.openxmlformats.org/officeDocument/2006/math">
                    <m:f>
                      <m:fPr>
                        <m:ctrlPr>
                          <a:rPr lang="en-US" altLang="en-US" i="1" dirty="0" smtClean="0">
                            <a:latin typeface="Cambria Math" panose="02040503050406030204" pitchFamily="18" charset="0"/>
                          </a:rPr>
                        </m:ctrlPr>
                      </m:fPr>
                      <m:num>
                        <m:r>
                          <a:rPr lang="en-US" altLang="en-US" b="0" i="1" dirty="0" smtClean="0">
                            <a:latin typeface="Cambria Math" panose="02040503050406030204" pitchFamily="18" charset="0"/>
                          </a:rPr>
                          <m:t>1</m:t>
                        </m:r>
                      </m:num>
                      <m:den>
                        <m:r>
                          <a:rPr lang="en-US" altLang="en-US" b="0" i="1" dirty="0" smtClean="0">
                            <a:latin typeface="Cambria Math" panose="02040503050406030204" pitchFamily="18" charset="0"/>
                          </a:rPr>
                          <m:t>𝐶𝑙𝑜𝑐𝑘</m:t>
                        </m:r>
                        <m:r>
                          <a:rPr lang="en-US" altLang="en-US" b="0" i="1" dirty="0" smtClean="0">
                            <a:latin typeface="Cambria Math" panose="02040503050406030204" pitchFamily="18" charset="0"/>
                          </a:rPr>
                          <m:t> </m:t>
                        </m:r>
                        <m:r>
                          <a:rPr lang="en-US" altLang="en-US" b="0" i="1" dirty="0" smtClean="0">
                            <a:latin typeface="Cambria Math" panose="02040503050406030204" pitchFamily="18" charset="0"/>
                          </a:rPr>
                          <m:t>𝑟𝑎𝑡𝑒</m:t>
                        </m:r>
                      </m:den>
                    </m:f>
                    <m:r>
                      <a:rPr lang="en-US" altLang="en-US" b="0" i="1" dirty="0" smtClean="0">
                        <a:latin typeface="Cambria Math" panose="02040503050406030204" pitchFamily="18" charset="0"/>
                      </a:rPr>
                      <m:t> </m:t>
                    </m:r>
                  </m:oMath>
                </a14:m>
                <a:endParaRPr lang="en-US" altLang="en-US" sz="3600" dirty="0"/>
              </a:p>
            </p:txBody>
          </p:sp>
        </mc:Choice>
        <mc:Fallback xmlns="">
          <p:sp>
            <p:nvSpPr>
              <p:cNvPr id="17411" name="Content Placeholder 2"/>
              <p:cNvSpPr>
                <a:spLocks noGrp="1" noRot="1" noChangeAspect="1" noMove="1" noResize="1" noEditPoints="1" noAdjustHandles="1" noChangeArrowheads="1" noChangeShapeType="1" noTextEdit="1"/>
              </p:cNvSpPr>
              <p:nvPr>
                <p:ph idx="1"/>
              </p:nvPr>
            </p:nvSpPr>
            <p:spPr>
              <a:xfrm>
                <a:off x="533400" y="1447800"/>
                <a:ext cx="8153400" cy="4114800"/>
              </a:xfrm>
              <a:blipFill>
                <a:blip r:embed="rId2"/>
                <a:stretch>
                  <a:fillRect l="-933" t="-1231"/>
                </a:stretch>
              </a:blipFill>
            </p:spPr>
            <p:txBody>
              <a:bodyPr/>
              <a:lstStyle/>
              <a:p>
                <a:r>
                  <a:rPr lang="en-US">
                    <a:noFill/>
                  </a:rPr>
                  <a:t> </a:t>
                </a:r>
              </a:p>
            </p:txBody>
          </p:sp>
        </mc:Fallback>
      </mc:AlternateContent>
      <p:sp>
        <p:nvSpPr>
          <p:cNvPr id="2" name="TextBox 1" descr="Illustration of the formula" title="Example">
            <a:extLst>
              <a:ext uri="{FF2B5EF4-FFF2-40B4-BE49-F238E27FC236}">
                <a16:creationId xmlns:a16="http://schemas.microsoft.com/office/drawing/2014/main" id="{6C0520F4-F2A3-5144-9BFC-DE66E0A18D65}"/>
              </a:ext>
            </a:extLst>
          </p:cNvPr>
          <p:cNvSpPr txBox="1"/>
          <p:nvPr/>
        </p:nvSpPr>
        <p:spPr>
          <a:xfrm>
            <a:off x="697230" y="5331767"/>
            <a:ext cx="7989570" cy="1015663"/>
          </a:xfrm>
          <a:prstGeom prst="rect">
            <a:avLst/>
          </a:prstGeom>
          <a:noFill/>
        </p:spPr>
        <p:txBody>
          <a:bodyPr wrap="square" rtlCol="0">
            <a:spAutoFit/>
          </a:bodyPr>
          <a:lstStyle/>
          <a:p>
            <a:r>
              <a:rPr lang="en-US" sz="2000" dirty="0"/>
              <a:t>Example, executing a program of 3 million instructions, with average CPI 4 on a machine with clock cycle time 500ps will take: </a:t>
            </a:r>
          </a:p>
          <a:p>
            <a:r>
              <a:rPr lang="en-US" sz="2000" dirty="0"/>
              <a:t>	3 * 10</a:t>
            </a:r>
            <a:r>
              <a:rPr lang="en-US" sz="2000" baseline="30000" dirty="0"/>
              <a:t>6</a:t>
            </a:r>
            <a:r>
              <a:rPr lang="en-US" sz="2000" dirty="0"/>
              <a:t> * 4 * 500ps = 6 * 10</a:t>
            </a:r>
            <a:r>
              <a:rPr lang="en-US" sz="2000" baseline="30000" dirty="0"/>
              <a:t>9</a:t>
            </a:r>
            <a:r>
              <a:rPr lang="en-US" sz="2000" dirty="0"/>
              <a:t> </a:t>
            </a:r>
            <a:r>
              <a:rPr lang="en-US" sz="2000" dirty="0" err="1"/>
              <a:t>ps</a:t>
            </a:r>
            <a:r>
              <a:rPr lang="en-US" sz="2000" dirty="0"/>
              <a:t> = 6 </a:t>
            </a:r>
            <a:r>
              <a:rPr lang="en-US" sz="2000" dirty="0" err="1"/>
              <a:t>ms</a:t>
            </a:r>
            <a:endParaRPr lang="en-US" sz="2000" dirty="0"/>
          </a:p>
        </p:txBody>
      </p:sp>
      <p:sp>
        <p:nvSpPr>
          <p:cNvPr id="3" name="Rounded Rectangle 2">
            <a:extLst>
              <a:ext uri="{FF2B5EF4-FFF2-40B4-BE49-F238E27FC236}">
                <a16:creationId xmlns:a16="http://schemas.microsoft.com/office/drawing/2014/main" id="{429038F8-3FB8-3242-BA72-215130C25A7A}"/>
              </a:ext>
            </a:extLst>
          </p:cNvPr>
          <p:cNvSpPr/>
          <p:nvPr/>
        </p:nvSpPr>
        <p:spPr>
          <a:xfrm>
            <a:off x="697230" y="5334000"/>
            <a:ext cx="7989570" cy="1066800"/>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a:xfrm>
            <a:off x="697230" y="518160"/>
            <a:ext cx="7772400" cy="685800"/>
          </a:xfrm>
        </p:spPr>
        <p:txBody>
          <a:bodyPr/>
          <a:lstStyle/>
          <a:p>
            <a:r>
              <a:rPr lang="en-US" altLang="en-US" sz="4000" dirty="0">
                <a:solidFill>
                  <a:srgbClr val="FF0000"/>
                </a:solidFill>
              </a:rPr>
              <a:t>Execution Time: Calculation</a:t>
            </a:r>
          </a:p>
        </p:txBody>
      </p:sp>
      <mc:AlternateContent xmlns:mc="http://schemas.openxmlformats.org/markup-compatibility/2006" xmlns:a14="http://schemas.microsoft.com/office/drawing/2010/main">
        <mc:Choice Requires="a14">
          <p:sp>
            <p:nvSpPr>
              <p:cNvPr id="17411" name="Content Placeholder 2"/>
              <p:cNvSpPr>
                <a:spLocks noGrp="1"/>
              </p:cNvSpPr>
              <p:nvPr>
                <p:ph idx="1"/>
              </p:nvPr>
            </p:nvSpPr>
            <p:spPr>
              <a:xfrm>
                <a:off x="533400" y="1447800"/>
                <a:ext cx="8153400" cy="4114800"/>
              </a:xfrm>
            </p:spPr>
            <p:txBody>
              <a:bodyPr/>
              <a:lstStyle/>
              <a:p>
                <a:r>
                  <a:rPr lang="en-US" altLang="en-US" sz="2400" dirty="0"/>
                  <a:t>Execution time</a:t>
                </a:r>
              </a:p>
              <a:p>
                <a:pPr lvl="1"/>
                <a:r>
                  <a:rPr lang="en-US" altLang="en-US" sz="2000" dirty="0"/>
                  <a:t>User CPU Time needed to execute a program</a:t>
                </a:r>
              </a:p>
              <a:p>
                <a:pPr lvl="1"/>
                <a:r>
                  <a:rPr lang="en-US" altLang="en-US" sz="2000" dirty="0"/>
                  <a:t>Here we refer ”user CPU time” simply as CPU time or execution time.</a:t>
                </a:r>
              </a:p>
              <a:p>
                <a:pPr marL="457200" lvl="1" indent="0">
                  <a:buNone/>
                </a:pPr>
                <a:endParaRPr lang="en-US" altLang="en-US" sz="2000" dirty="0"/>
              </a:p>
              <a:p>
                <a:pPr lvl="1">
                  <a:buFontTx/>
                  <a:buNone/>
                </a:pPr>
                <a:r>
                  <a:rPr lang="en-US" altLang="en-US" sz="2000" dirty="0">
                    <a:solidFill>
                      <a:srgbClr val="FF0000"/>
                    </a:solidFill>
                  </a:rPr>
                  <a:t>	</a:t>
                </a:r>
                <a:r>
                  <a:rPr lang="en-US" altLang="en-US" dirty="0" err="1">
                    <a:solidFill>
                      <a:srgbClr val="C00000"/>
                    </a:solidFill>
                  </a:rPr>
                  <a:t>Execution_time</a:t>
                </a:r>
                <a:r>
                  <a:rPr lang="en-US" altLang="en-US" dirty="0">
                    <a:solidFill>
                      <a:srgbClr val="C00000"/>
                    </a:solidFill>
                  </a:rPr>
                  <a:t> = IC * CPI * </a:t>
                </a:r>
                <a:r>
                  <a:rPr lang="en-US" altLang="en-US" dirty="0" err="1">
                    <a:solidFill>
                      <a:srgbClr val="C00000"/>
                    </a:solidFill>
                  </a:rPr>
                  <a:t>CC_time</a:t>
                </a:r>
                <a:endParaRPr lang="en-US" altLang="en-US" dirty="0">
                  <a:solidFill>
                    <a:srgbClr val="C00000"/>
                  </a:solidFill>
                </a:endParaRPr>
              </a:p>
              <a:p>
                <a:pPr lvl="3">
                  <a:buNone/>
                </a:pPr>
                <a:r>
                  <a:rPr lang="en-US" altLang="en-US" dirty="0"/>
                  <a:t>IC: Instruction count</a:t>
                </a:r>
              </a:p>
              <a:p>
                <a:pPr lvl="3">
                  <a:buNone/>
                </a:pPr>
                <a:r>
                  <a:rPr lang="en-US" altLang="en-US" dirty="0"/>
                  <a:t>CPI: (average) cycle per instruction</a:t>
                </a:r>
              </a:p>
              <a:p>
                <a:pPr lvl="3">
                  <a:buNone/>
                </a:pPr>
                <a:r>
                  <a:rPr lang="en-US" altLang="en-US" dirty="0"/>
                  <a:t>CC: clock cycle </a:t>
                </a:r>
              </a:p>
              <a:p>
                <a:pPr lvl="3">
                  <a:buNone/>
                </a:pPr>
                <a:r>
                  <a:rPr lang="en-US" altLang="en-US" dirty="0"/>
                  <a:t>Clock cycle time = </a:t>
                </a:r>
                <a14:m>
                  <m:oMath xmlns:m="http://schemas.openxmlformats.org/officeDocument/2006/math">
                    <m:f>
                      <m:fPr>
                        <m:ctrlPr>
                          <a:rPr lang="en-US" altLang="en-US" i="1" dirty="0" smtClean="0">
                            <a:latin typeface="Cambria Math" panose="02040503050406030204" pitchFamily="18" charset="0"/>
                          </a:rPr>
                        </m:ctrlPr>
                      </m:fPr>
                      <m:num>
                        <m:r>
                          <a:rPr lang="en-US" altLang="en-US" b="0" i="1" dirty="0" smtClean="0">
                            <a:latin typeface="Cambria Math" panose="02040503050406030204" pitchFamily="18" charset="0"/>
                          </a:rPr>
                          <m:t>1</m:t>
                        </m:r>
                      </m:num>
                      <m:den>
                        <m:r>
                          <a:rPr lang="en-US" altLang="en-US" b="0" i="1" dirty="0" smtClean="0">
                            <a:latin typeface="Cambria Math" panose="02040503050406030204" pitchFamily="18" charset="0"/>
                          </a:rPr>
                          <m:t>𝐶𝑙𝑜𝑐𝑘</m:t>
                        </m:r>
                        <m:r>
                          <a:rPr lang="en-US" altLang="en-US" b="0" i="1" dirty="0" smtClean="0">
                            <a:latin typeface="Cambria Math" panose="02040503050406030204" pitchFamily="18" charset="0"/>
                          </a:rPr>
                          <m:t> </m:t>
                        </m:r>
                        <m:r>
                          <a:rPr lang="en-US" altLang="en-US" b="0" i="1" dirty="0" smtClean="0">
                            <a:latin typeface="Cambria Math" panose="02040503050406030204" pitchFamily="18" charset="0"/>
                          </a:rPr>
                          <m:t>𝑟𝑎𝑡𝑒</m:t>
                        </m:r>
                      </m:den>
                    </m:f>
                    <m:r>
                      <a:rPr lang="en-US" altLang="en-US" b="0" i="1" dirty="0" smtClean="0">
                        <a:latin typeface="Cambria Math" panose="02040503050406030204" pitchFamily="18" charset="0"/>
                      </a:rPr>
                      <m:t> </m:t>
                    </m:r>
                  </m:oMath>
                </a14:m>
                <a:endParaRPr lang="en-US" altLang="en-US" sz="3600" dirty="0"/>
              </a:p>
            </p:txBody>
          </p:sp>
        </mc:Choice>
        <mc:Fallback xmlns="">
          <p:sp>
            <p:nvSpPr>
              <p:cNvPr id="17411" name="Content Placeholder 2"/>
              <p:cNvSpPr>
                <a:spLocks noGrp="1" noRot="1" noChangeAspect="1" noMove="1" noResize="1" noEditPoints="1" noAdjustHandles="1" noChangeArrowheads="1" noChangeShapeType="1" noTextEdit="1"/>
              </p:cNvSpPr>
              <p:nvPr>
                <p:ph idx="1"/>
              </p:nvPr>
            </p:nvSpPr>
            <p:spPr>
              <a:xfrm>
                <a:off x="533400" y="1447800"/>
                <a:ext cx="8153400" cy="4114800"/>
              </a:xfrm>
              <a:blipFill>
                <a:blip r:embed="rId2"/>
                <a:stretch>
                  <a:fillRect l="-933" t="-1231"/>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6C0520F4-F2A3-5144-9BFC-DE66E0A18D65}"/>
              </a:ext>
            </a:extLst>
          </p:cNvPr>
          <p:cNvSpPr txBox="1"/>
          <p:nvPr/>
        </p:nvSpPr>
        <p:spPr>
          <a:xfrm>
            <a:off x="697230" y="5331767"/>
            <a:ext cx="7989570" cy="1015663"/>
          </a:xfrm>
          <a:prstGeom prst="rect">
            <a:avLst/>
          </a:prstGeom>
          <a:noFill/>
        </p:spPr>
        <p:txBody>
          <a:bodyPr wrap="square" rtlCol="0">
            <a:spAutoFit/>
          </a:bodyPr>
          <a:lstStyle/>
          <a:p>
            <a:r>
              <a:rPr lang="en-US" sz="2000" dirty="0"/>
              <a:t>Now, executing a program of 3 million instructions, with average CPI 4 on a machine with </a:t>
            </a:r>
            <a:r>
              <a:rPr lang="en-US" sz="2000" dirty="0">
                <a:solidFill>
                  <a:srgbClr val="C00000"/>
                </a:solidFill>
              </a:rPr>
              <a:t>clock rate of 2 GHz, </a:t>
            </a:r>
            <a:r>
              <a:rPr lang="en-US" sz="2000" dirty="0"/>
              <a:t>what will be the execution time?</a:t>
            </a:r>
          </a:p>
          <a:p>
            <a:r>
              <a:rPr lang="en-US" sz="2000" dirty="0"/>
              <a:t>	</a:t>
            </a:r>
            <a:r>
              <a:rPr lang="en-US" sz="2000" dirty="0">
                <a:solidFill>
                  <a:srgbClr val="C00000"/>
                </a:solidFill>
              </a:rPr>
              <a:t>#Thinking Question</a:t>
            </a:r>
          </a:p>
        </p:txBody>
      </p:sp>
      <p:sp>
        <p:nvSpPr>
          <p:cNvPr id="3" name="Rounded Rectangle 2">
            <a:extLst>
              <a:ext uri="{FF2B5EF4-FFF2-40B4-BE49-F238E27FC236}">
                <a16:creationId xmlns:a16="http://schemas.microsoft.com/office/drawing/2014/main" id="{429038F8-3FB8-3242-BA72-215130C25A7A}"/>
              </a:ext>
            </a:extLst>
          </p:cNvPr>
          <p:cNvSpPr/>
          <p:nvPr/>
        </p:nvSpPr>
        <p:spPr>
          <a:xfrm>
            <a:off x="697230" y="5334000"/>
            <a:ext cx="7989570" cy="1066800"/>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403171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CB3117-752F-1444-919F-B7F76371CF5D}"/>
              </a:ext>
            </a:extLst>
          </p:cNvPr>
          <p:cNvSpPr>
            <a:spLocks noGrp="1"/>
          </p:cNvSpPr>
          <p:nvPr>
            <p:ph type="ctrTitle"/>
          </p:nvPr>
        </p:nvSpPr>
        <p:spPr/>
        <p:txBody>
          <a:bodyPr/>
          <a:lstStyle/>
          <a:p>
            <a:pPr algn="l"/>
            <a:r>
              <a:rPr lang="en-US" dirty="0">
                <a:latin typeface="Calibri" panose="020F0502020204030204" pitchFamily="34" charset="0"/>
                <a:cs typeface="Calibri" panose="020F0502020204030204" pitchFamily="34" charset="0"/>
              </a:rPr>
              <a:t>Now let’s look at a  comprehensive problem.</a:t>
            </a:r>
          </a:p>
        </p:txBody>
      </p:sp>
    </p:spTree>
    <p:extLst>
      <p:ext uri="{BB962C8B-B14F-4D97-AF65-F5344CB8AC3E}">
        <p14:creationId xmlns:p14="http://schemas.microsoft.com/office/powerpoint/2010/main" val="40163167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685800" y="533400"/>
            <a:ext cx="7772400" cy="533400"/>
          </a:xfrm>
        </p:spPr>
        <p:txBody>
          <a:bodyPr/>
          <a:lstStyle/>
          <a:p>
            <a:pPr eaLnBrk="1" hangingPunct="1"/>
            <a:r>
              <a:rPr lang="en-US" altLang="en-US" dirty="0">
                <a:solidFill>
                  <a:srgbClr val="FF0000"/>
                </a:solidFill>
              </a:rPr>
              <a:t>Problem  </a:t>
            </a:r>
          </a:p>
        </p:txBody>
      </p:sp>
      <p:sp>
        <p:nvSpPr>
          <p:cNvPr id="15363" name="Rectangle 3"/>
          <p:cNvSpPr>
            <a:spLocks noGrp="1" noChangeArrowheads="1"/>
          </p:cNvSpPr>
          <p:nvPr>
            <p:ph type="body" idx="1"/>
          </p:nvPr>
        </p:nvSpPr>
        <p:spPr>
          <a:xfrm>
            <a:off x="685800" y="1447800"/>
            <a:ext cx="7772400" cy="4724400"/>
          </a:xfrm>
        </p:spPr>
        <p:txBody>
          <a:bodyPr/>
          <a:lstStyle/>
          <a:p>
            <a:pPr eaLnBrk="1" hangingPunct="1"/>
            <a:r>
              <a:rPr lang="en-US" altLang="en-US" sz="2400" dirty="0">
                <a:latin typeface="+mj-lt"/>
              </a:rPr>
              <a:t>Our favorite program runs in </a:t>
            </a:r>
            <a:r>
              <a:rPr lang="en-US" altLang="en-US" sz="2400" dirty="0">
                <a:solidFill>
                  <a:srgbClr val="C00000"/>
                </a:solidFill>
                <a:latin typeface="+mj-lt"/>
              </a:rPr>
              <a:t>10 seconds </a:t>
            </a:r>
            <a:r>
              <a:rPr lang="en-US" altLang="en-US" sz="2400" dirty="0">
                <a:latin typeface="+mj-lt"/>
              </a:rPr>
              <a:t>on computer A, which has a 4 GHz clock.  </a:t>
            </a:r>
          </a:p>
          <a:p>
            <a:pPr eaLnBrk="1" hangingPunct="1"/>
            <a:r>
              <a:rPr lang="en-US" altLang="en-US" sz="2400" dirty="0">
                <a:latin typeface="+mj-lt"/>
              </a:rPr>
              <a:t>We are trying to help a computer designer build a new machine B, that will run this program in </a:t>
            </a:r>
            <a:r>
              <a:rPr lang="en-US" altLang="en-US" sz="2400" dirty="0">
                <a:solidFill>
                  <a:srgbClr val="C00000"/>
                </a:solidFill>
                <a:latin typeface="+mj-lt"/>
              </a:rPr>
              <a:t>6 seconds</a:t>
            </a:r>
            <a:r>
              <a:rPr lang="en-US" altLang="en-US" sz="2400" dirty="0">
                <a:latin typeface="+mj-lt"/>
              </a:rPr>
              <a:t>.  </a:t>
            </a:r>
          </a:p>
          <a:p>
            <a:pPr eaLnBrk="1" hangingPunct="1"/>
            <a:r>
              <a:rPr lang="en-US" altLang="en-US" sz="2400" dirty="0">
                <a:latin typeface="+mj-lt"/>
              </a:rPr>
              <a:t>The designer can use new (or perhaps more expensive) technology to substantially increase the clock rate, but has informed us that this increase will affect the rest of the CPU design, causing machine B to require 1.2 times as many clock cycles as machine A for the same program.   </a:t>
            </a:r>
          </a:p>
          <a:p>
            <a:pPr eaLnBrk="1" hangingPunct="1"/>
            <a:endParaRPr lang="en-US" altLang="en-US" sz="2400" dirty="0">
              <a:latin typeface="+mj-lt"/>
            </a:endParaRPr>
          </a:p>
          <a:p>
            <a:pPr eaLnBrk="1" hangingPunct="1"/>
            <a:r>
              <a:rPr lang="en-US" altLang="en-US" sz="2400" i="1" dirty="0">
                <a:solidFill>
                  <a:srgbClr val="C00000"/>
                </a:solidFill>
                <a:latin typeface="+mj-lt"/>
              </a:rPr>
              <a:t>What clock rate should we tell the designer to target?</a:t>
            </a:r>
          </a:p>
          <a:p>
            <a:pPr eaLnBrk="1" hangingPunct="1"/>
            <a:endParaRPr lang="en-US" altLang="en-US" sz="2400" dirty="0">
              <a:latin typeface="+mj-lt"/>
            </a:endParaRPr>
          </a:p>
          <a:p>
            <a:pPr eaLnBrk="1" hangingPunct="1">
              <a:buFontTx/>
              <a:buNone/>
            </a:pPr>
            <a:endParaRPr lang="en-US" altLang="en-US" sz="2400" i="1" dirty="0"/>
          </a:p>
          <a:p>
            <a:pPr eaLnBrk="1" hangingPunct="1"/>
            <a:endParaRPr lang="en-US" altLang="en-US" sz="2400" dirty="0"/>
          </a:p>
        </p:txBody>
      </p:sp>
      <p:sp>
        <p:nvSpPr>
          <p:cNvPr id="4" name="Rounded Rectangle 3" descr="Student work on it" title="Note">
            <a:extLst>
              <a:ext uri="{FF2B5EF4-FFF2-40B4-BE49-F238E27FC236}">
                <a16:creationId xmlns:a16="http://schemas.microsoft.com/office/drawing/2014/main" id="{25F3BBAB-67CE-BF4E-8FB8-3FF06DB48DC3}"/>
              </a:ext>
            </a:extLst>
          </p:cNvPr>
          <p:cNvSpPr/>
          <p:nvPr/>
        </p:nvSpPr>
        <p:spPr>
          <a:xfrm>
            <a:off x="5867400" y="6019800"/>
            <a:ext cx="1981200" cy="38100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r>
              <a:rPr lang="en-US" sz="2000" dirty="0"/>
              <a:t>Give it a try!</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685800" y="533400"/>
            <a:ext cx="7772400" cy="533400"/>
          </a:xfrm>
        </p:spPr>
        <p:txBody>
          <a:bodyPr/>
          <a:lstStyle/>
          <a:p>
            <a:pPr eaLnBrk="1" hangingPunct="1"/>
            <a:r>
              <a:rPr lang="en-US" altLang="en-US" dirty="0">
                <a:solidFill>
                  <a:srgbClr val="FF0000"/>
                </a:solidFill>
              </a:rPr>
              <a:t>Solution</a:t>
            </a:r>
          </a:p>
        </p:txBody>
      </p:sp>
      <mc:AlternateContent xmlns:mc="http://schemas.openxmlformats.org/markup-compatibility/2006" xmlns:a14="http://schemas.microsoft.com/office/drawing/2010/main">
        <mc:Choice Requires="a14">
          <p:sp>
            <p:nvSpPr>
              <p:cNvPr id="15363" name="Rectangle 3"/>
              <p:cNvSpPr>
                <a:spLocks noGrp="1" noChangeArrowheads="1"/>
              </p:cNvSpPr>
              <p:nvPr>
                <p:ph type="body" idx="1"/>
              </p:nvPr>
            </p:nvSpPr>
            <p:spPr>
              <a:xfrm>
                <a:off x="685800" y="1447800"/>
                <a:ext cx="7772400" cy="4724400"/>
              </a:xfrm>
            </p:spPr>
            <p:txBody>
              <a:bodyPr/>
              <a:lstStyle/>
              <a:p>
                <a:pPr eaLnBrk="1" hangingPunct="1"/>
                <a:r>
                  <a:rPr lang="en-US" altLang="en-US" sz="2400" dirty="0">
                    <a:solidFill>
                      <a:srgbClr val="C00000"/>
                    </a:solidFill>
                    <a:latin typeface="+mj-lt"/>
                  </a:rPr>
                  <a:t>10 seconds </a:t>
                </a:r>
                <a:r>
                  <a:rPr lang="en-US" altLang="en-US" sz="2400" dirty="0">
                    <a:latin typeface="+mj-lt"/>
                  </a:rPr>
                  <a:t>on machine A, which has a </a:t>
                </a:r>
                <a:r>
                  <a:rPr lang="en-US" altLang="en-US" sz="2400" dirty="0">
                    <a:solidFill>
                      <a:srgbClr val="FF0000"/>
                    </a:solidFill>
                    <a:latin typeface="+mj-lt"/>
                  </a:rPr>
                  <a:t>4 GHz </a:t>
                </a:r>
                <a:r>
                  <a:rPr lang="en-US" altLang="en-US" sz="2400" dirty="0">
                    <a:latin typeface="+mj-lt"/>
                  </a:rPr>
                  <a:t>clock.  	</a:t>
                </a:r>
              </a:p>
              <a:p>
                <a:pPr marL="0" indent="0" eaLnBrk="1" hangingPunct="1">
                  <a:buNone/>
                </a:pPr>
                <a:r>
                  <a:rPr lang="en-US" altLang="en-US" sz="2400" dirty="0">
                    <a:latin typeface="+mj-lt"/>
                  </a:rPr>
                  <a:t>	10 seconds =  </a:t>
                </a:r>
                <a14:m>
                  <m:oMath xmlns:m="http://schemas.openxmlformats.org/officeDocument/2006/math">
                    <m:f>
                      <m:fPr>
                        <m:ctrlPr>
                          <a:rPr lang="en-US" altLang="en-US" sz="2400" i="1" smtClean="0">
                            <a:latin typeface="Cambria Math" panose="02040503050406030204" pitchFamily="18" charset="0"/>
                          </a:rPr>
                        </m:ctrlPr>
                      </m:fPr>
                      <m:num>
                        <m:r>
                          <a:rPr lang="en-US" altLang="en-US" sz="2400" b="0" i="1" smtClean="0">
                            <a:latin typeface="Cambria Math" panose="02040503050406030204" pitchFamily="18" charset="0"/>
                          </a:rPr>
                          <m:t>𝑐𝑙𝑜𝑐𝑘</m:t>
                        </m:r>
                        <m:r>
                          <a:rPr lang="en-US" altLang="en-US" sz="2400" b="0" i="1" smtClean="0">
                            <a:latin typeface="Cambria Math" panose="02040503050406030204" pitchFamily="18" charset="0"/>
                          </a:rPr>
                          <m:t> </m:t>
                        </m:r>
                        <m:r>
                          <a:rPr lang="en-US" altLang="en-US" sz="2400" b="0" i="1" smtClean="0">
                            <a:latin typeface="Cambria Math" panose="02040503050406030204" pitchFamily="18" charset="0"/>
                          </a:rPr>
                          <m:t>𝑐𝑦𝑐𝑙𝑒𝑠</m:t>
                        </m:r>
                      </m:num>
                      <m:den>
                        <m:r>
                          <a:rPr lang="en-US" altLang="en-US" sz="2400" b="0" i="1" smtClean="0">
                            <a:latin typeface="Cambria Math" panose="02040503050406030204" pitchFamily="18" charset="0"/>
                          </a:rPr>
                          <m:t>4 ∗10</m:t>
                        </m:r>
                        <m:r>
                          <a:rPr lang="en-US" altLang="en-US" sz="2400" b="0" i="1" baseline="30000" smtClean="0">
                            <a:latin typeface="Cambria Math" panose="02040503050406030204" pitchFamily="18" charset="0"/>
                          </a:rPr>
                          <m:t>9</m:t>
                        </m:r>
                      </m:den>
                    </m:f>
                  </m:oMath>
                </a14:m>
                <a:r>
                  <a:rPr lang="en-US" altLang="en-US" sz="2400" dirty="0">
                    <a:latin typeface="+mj-lt"/>
                  </a:rPr>
                  <a:t>	Eq. 1</a:t>
                </a:r>
              </a:p>
              <a:p>
                <a:pPr eaLnBrk="1" hangingPunct="1"/>
                <a:r>
                  <a:rPr lang="en-US" altLang="en-US" sz="2400" dirty="0">
                    <a:latin typeface="+mj-lt"/>
                  </a:rPr>
                  <a:t>new machine B, </a:t>
                </a:r>
                <a:r>
                  <a:rPr lang="en-US" altLang="en-US" sz="2400" dirty="0">
                    <a:solidFill>
                      <a:srgbClr val="C00000"/>
                    </a:solidFill>
                    <a:latin typeface="+mj-lt"/>
                  </a:rPr>
                  <a:t>6 seconds </a:t>
                </a:r>
                <a:r>
                  <a:rPr lang="en-US" altLang="en-US" sz="2400" dirty="0">
                    <a:latin typeface="+mj-lt"/>
                  </a:rPr>
                  <a:t>but clock cycles is</a:t>
                </a:r>
                <a:r>
                  <a:rPr lang="en-US" altLang="en-US" sz="2400" dirty="0">
                    <a:solidFill>
                      <a:srgbClr val="C00000"/>
                    </a:solidFill>
                    <a:latin typeface="+mj-lt"/>
                  </a:rPr>
                  <a:t> 1.2</a:t>
                </a:r>
                <a:r>
                  <a:rPr lang="en-US" altLang="en-US" sz="2400" dirty="0">
                    <a:latin typeface="+mj-lt"/>
                  </a:rPr>
                  <a:t> times as many that of machine A.</a:t>
                </a:r>
              </a:p>
              <a:p>
                <a:pPr marL="0" indent="0" eaLnBrk="1" hangingPunct="1">
                  <a:buNone/>
                </a:pPr>
                <a:r>
                  <a:rPr lang="en-US" altLang="en-US" sz="2400" dirty="0">
                    <a:latin typeface="+mj-lt"/>
                  </a:rPr>
                  <a:t>	6 seconds = </a:t>
                </a:r>
                <a14:m>
                  <m:oMath xmlns:m="http://schemas.openxmlformats.org/officeDocument/2006/math">
                    <m:f>
                      <m:fPr>
                        <m:ctrlPr>
                          <a:rPr lang="en-US" altLang="en-US" sz="2400" i="1">
                            <a:latin typeface="Cambria Math" panose="02040503050406030204" pitchFamily="18" charset="0"/>
                          </a:rPr>
                        </m:ctrlPr>
                      </m:fPr>
                      <m:num>
                        <m:r>
                          <a:rPr lang="en-US" altLang="en-US" sz="2400" b="0" i="1" smtClean="0">
                            <a:latin typeface="Cambria Math" panose="02040503050406030204" pitchFamily="18" charset="0"/>
                          </a:rPr>
                          <m:t>1.2 ∗ </m:t>
                        </m:r>
                        <m:r>
                          <a:rPr lang="en-US" altLang="en-US" sz="2400" i="1">
                            <a:latin typeface="Cambria Math" panose="02040503050406030204" pitchFamily="18" charset="0"/>
                          </a:rPr>
                          <m:t>𝑐𝑙𝑜𝑐𝑘</m:t>
                        </m:r>
                        <m:r>
                          <a:rPr lang="en-US" altLang="en-US" sz="2400" i="1">
                            <a:latin typeface="Cambria Math" panose="02040503050406030204" pitchFamily="18" charset="0"/>
                          </a:rPr>
                          <m:t> </m:t>
                        </m:r>
                        <m:r>
                          <a:rPr lang="en-US" altLang="en-US" sz="2400" i="1">
                            <a:latin typeface="Cambria Math" panose="02040503050406030204" pitchFamily="18" charset="0"/>
                          </a:rPr>
                          <m:t>𝑐𝑦𝑐𝑙𝑒𝑠</m:t>
                        </m:r>
                      </m:num>
                      <m:den>
                        <m:r>
                          <a:rPr lang="en-US" altLang="en-US" sz="2400" b="0" i="1" smtClean="0">
                            <a:latin typeface="Cambria Math" panose="02040503050406030204" pitchFamily="18" charset="0"/>
                          </a:rPr>
                          <m:t>𝑛𝑒𝑤</m:t>
                        </m:r>
                        <m:r>
                          <a:rPr lang="en-US" altLang="en-US" sz="2400" b="0" i="1" smtClean="0">
                            <a:latin typeface="Cambria Math" panose="02040503050406030204" pitchFamily="18" charset="0"/>
                          </a:rPr>
                          <m:t> </m:t>
                        </m:r>
                        <m:r>
                          <a:rPr lang="en-US" altLang="en-US" sz="2400" b="0" i="1" smtClean="0">
                            <a:latin typeface="Cambria Math" panose="02040503050406030204" pitchFamily="18" charset="0"/>
                          </a:rPr>
                          <m:t>𝑐𝑙𝑜𝑐𝑘</m:t>
                        </m:r>
                        <m:r>
                          <a:rPr lang="en-US" altLang="en-US" sz="2400" b="0" i="1" smtClean="0">
                            <a:latin typeface="Cambria Math" panose="02040503050406030204" pitchFamily="18" charset="0"/>
                          </a:rPr>
                          <m:t> </m:t>
                        </m:r>
                        <m:r>
                          <a:rPr lang="en-US" altLang="en-US" sz="2400" b="0" i="1" smtClean="0">
                            <a:latin typeface="Cambria Math" panose="02040503050406030204" pitchFamily="18" charset="0"/>
                          </a:rPr>
                          <m:t>𝑟𝑎𝑡𝑒</m:t>
                        </m:r>
                      </m:den>
                    </m:f>
                  </m:oMath>
                </a14:m>
                <a:r>
                  <a:rPr lang="en-US" altLang="en-US" sz="2400" dirty="0">
                    <a:latin typeface="+mj-lt"/>
                  </a:rPr>
                  <a:t>	Eq. 2</a:t>
                </a:r>
              </a:p>
              <a:p>
                <a:pPr eaLnBrk="1" hangingPunct="1"/>
                <a:r>
                  <a:rPr lang="en-US" altLang="en-US" sz="2400" i="1" dirty="0">
                    <a:solidFill>
                      <a:srgbClr val="C00000"/>
                    </a:solidFill>
                    <a:latin typeface="+mj-lt"/>
                  </a:rPr>
                  <a:t>What clock rate should we tell the designer to target?</a:t>
                </a:r>
              </a:p>
              <a:p>
                <a:pPr marL="457200" lvl="1" indent="0" eaLnBrk="1" hangingPunct="1">
                  <a:buNone/>
                </a:pPr>
                <a:r>
                  <a:rPr lang="en-US" altLang="en-US" sz="2000" dirty="0">
                    <a:latin typeface="+mj-lt"/>
                  </a:rPr>
                  <a:t>From Eq. 1 clock cycles = 4*10</a:t>
                </a:r>
                <a:r>
                  <a:rPr lang="en-US" altLang="en-US" sz="2000" baseline="30000" dirty="0">
                    <a:latin typeface="+mj-lt"/>
                  </a:rPr>
                  <a:t>10</a:t>
                </a:r>
              </a:p>
              <a:p>
                <a:pPr marL="457200" lvl="1" indent="0" eaLnBrk="1" hangingPunct="1">
                  <a:buNone/>
                </a:pPr>
                <a:r>
                  <a:rPr lang="en-US" altLang="en-US" sz="2000" dirty="0">
                    <a:latin typeface="+mj-lt"/>
                  </a:rPr>
                  <a:t>From Eq. 2 new clock rate = </a:t>
                </a:r>
                <a14:m>
                  <m:oMath xmlns:m="http://schemas.openxmlformats.org/officeDocument/2006/math">
                    <m:f>
                      <m:fPr>
                        <m:ctrlPr>
                          <a:rPr lang="en-US" altLang="en-US" sz="2000" i="1" smtClean="0">
                            <a:latin typeface="Cambria Math" panose="02040503050406030204" pitchFamily="18" charset="0"/>
                          </a:rPr>
                        </m:ctrlPr>
                      </m:fPr>
                      <m:num>
                        <m:r>
                          <a:rPr lang="en-US" altLang="en-US" sz="2000" i="1">
                            <a:latin typeface="Cambria Math" panose="02040503050406030204" pitchFamily="18" charset="0"/>
                          </a:rPr>
                          <m:t>1.2 ∗ </m:t>
                        </m:r>
                        <m:r>
                          <a:rPr lang="en-US" altLang="en-US" sz="2000" i="1">
                            <a:latin typeface="Cambria Math" panose="02040503050406030204" pitchFamily="18" charset="0"/>
                          </a:rPr>
                          <m:t>𝑐𝑙𝑜𝑐𝑘</m:t>
                        </m:r>
                        <m:r>
                          <a:rPr lang="en-US" altLang="en-US" sz="2000" i="1">
                            <a:latin typeface="Cambria Math" panose="02040503050406030204" pitchFamily="18" charset="0"/>
                          </a:rPr>
                          <m:t> </m:t>
                        </m:r>
                        <m:r>
                          <a:rPr lang="en-US" altLang="en-US" sz="2000" i="1">
                            <a:latin typeface="Cambria Math" panose="02040503050406030204" pitchFamily="18" charset="0"/>
                          </a:rPr>
                          <m:t>𝑐𝑦𝑐𝑙𝑒𝑠</m:t>
                        </m:r>
                      </m:num>
                      <m:den>
                        <m:r>
                          <a:rPr lang="en-US" altLang="en-US" sz="2000" b="0" i="1" smtClean="0">
                            <a:latin typeface="Cambria Math" panose="02040503050406030204" pitchFamily="18" charset="0"/>
                          </a:rPr>
                          <m:t>6 </m:t>
                        </m:r>
                        <m:r>
                          <a:rPr lang="en-US" altLang="en-US" sz="2000" b="0" i="1" smtClean="0">
                            <a:latin typeface="Cambria Math" panose="02040503050406030204" pitchFamily="18" charset="0"/>
                          </a:rPr>
                          <m:t>𝑠𝑒𝑐𝑜𝑛𝑑𝑠</m:t>
                        </m:r>
                      </m:den>
                    </m:f>
                  </m:oMath>
                </a14:m>
                <a:r>
                  <a:rPr lang="en-US" altLang="en-US" sz="2000" dirty="0">
                    <a:latin typeface="+mj-lt"/>
                  </a:rPr>
                  <a:t> = </a:t>
                </a:r>
                <a14:m>
                  <m:oMath xmlns:m="http://schemas.openxmlformats.org/officeDocument/2006/math">
                    <m:f>
                      <m:fPr>
                        <m:ctrlPr>
                          <a:rPr lang="en-US" altLang="en-US" sz="2000" i="1">
                            <a:latin typeface="Cambria Math" panose="02040503050406030204" pitchFamily="18" charset="0"/>
                          </a:rPr>
                        </m:ctrlPr>
                      </m:fPr>
                      <m:num>
                        <m:r>
                          <a:rPr lang="en-US" altLang="en-US" sz="2000" i="1">
                            <a:latin typeface="Cambria Math" panose="02040503050406030204" pitchFamily="18" charset="0"/>
                          </a:rPr>
                          <m:t>1.</m:t>
                        </m:r>
                        <m:r>
                          <a:rPr lang="en-US" altLang="en-US" sz="2000" b="0" i="1" smtClean="0">
                            <a:latin typeface="Cambria Math" panose="02040503050406030204" pitchFamily="18" charset="0"/>
                          </a:rPr>
                          <m:t>2 ∗4 ∗10</m:t>
                        </m:r>
                        <m:r>
                          <a:rPr lang="en-US" altLang="en-US" sz="2000" b="0" i="1" baseline="30000" smtClean="0">
                            <a:latin typeface="Cambria Math" panose="02040503050406030204" pitchFamily="18" charset="0"/>
                          </a:rPr>
                          <m:t>10</m:t>
                        </m:r>
                      </m:num>
                      <m:den>
                        <m:r>
                          <a:rPr lang="en-US" altLang="en-US" sz="2000" i="1">
                            <a:latin typeface="Cambria Math" panose="02040503050406030204" pitchFamily="18" charset="0"/>
                          </a:rPr>
                          <m:t>6 </m:t>
                        </m:r>
                        <m:r>
                          <a:rPr lang="en-US" altLang="en-US" sz="2000" i="1">
                            <a:latin typeface="Cambria Math" panose="02040503050406030204" pitchFamily="18" charset="0"/>
                          </a:rPr>
                          <m:t>𝑠𝑒𝑐𝑜𝑛𝑑𝑠</m:t>
                        </m:r>
                      </m:den>
                    </m:f>
                    <m:r>
                      <a:rPr lang="en-US" altLang="en-US" sz="2000" b="0" i="1" smtClean="0">
                        <a:latin typeface="Cambria Math" panose="02040503050406030204" pitchFamily="18" charset="0"/>
                      </a:rPr>
                      <m:t>=</m:t>
                    </m:r>
                  </m:oMath>
                </a14:m>
                <a:r>
                  <a:rPr lang="en-US" altLang="en-US" sz="2400" dirty="0"/>
                  <a:t> 8*10</a:t>
                </a:r>
                <a:r>
                  <a:rPr lang="en-US" altLang="en-US" sz="2400" baseline="30000" dirty="0"/>
                  <a:t>9</a:t>
                </a:r>
              </a:p>
              <a:p>
                <a:pPr marL="457200" lvl="1" indent="0" eaLnBrk="1" hangingPunct="1">
                  <a:buNone/>
                </a:pPr>
                <a:r>
                  <a:rPr lang="en-US" altLang="en-US" sz="2400" baseline="30000" dirty="0"/>
                  <a:t>		</a:t>
                </a:r>
              </a:p>
              <a:p>
                <a:pPr marL="457200" lvl="1" indent="0" eaLnBrk="1" hangingPunct="1">
                  <a:buNone/>
                </a:pPr>
                <a:r>
                  <a:rPr lang="en-US" altLang="en-US" sz="2000" dirty="0"/>
                  <a:t>New clock rate  = </a:t>
                </a:r>
                <a:r>
                  <a:rPr lang="en-US" altLang="en-US" sz="2000" dirty="0">
                    <a:solidFill>
                      <a:srgbClr val="C00000"/>
                    </a:solidFill>
                  </a:rPr>
                  <a:t>8 GHz</a:t>
                </a:r>
                <a:r>
                  <a:rPr lang="en-US" altLang="en-US" sz="2000" dirty="0"/>
                  <a:t>, doubled A’s clock rate!</a:t>
                </a:r>
              </a:p>
              <a:p>
                <a:pPr eaLnBrk="1" hangingPunct="1">
                  <a:buFontTx/>
                  <a:buNone/>
                </a:pPr>
                <a:endParaRPr lang="en-US" altLang="en-US" sz="2400" i="1" dirty="0"/>
              </a:p>
              <a:p>
                <a:pPr eaLnBrk="1" hangingPunct="1"/>
                <a:endParaRPr lang="en-US" altLang="en-US" sz="2400" dirty="0"/>
              </a:p>
            </p:txBody>
          </p:sp>
        </mc:Choice>
        <mc:Fallback xmlns="">
          <p:sp>
            <p:nvSpPr>
              <p:cNvPr id="15363" name="Rectangle 3"/>
              <p:cNvSpPr>
                <a:spLocks noGrp="1" noRot="1" noChangeAspect="1" noMove="1" noResize="1" noEditPoints="1" noAdjustHandles="1" noChangeArrowheads="1" noChangeShapeType="1" noTextEdit="1"/>
              </p:cNvSpPr>
              <p:nvPr>
                <p:ph type="body" idx="1"/>
              </p:nvPr>
            </p:nvSpPr>
            <p:spPr>
              <a:xfrm>
                <a:off x="685800" y="1447800"/>
                <a:ext cx="7772400" cy="4724400"/>
              </a:xfrm>
              <a:blipFill>
                <a:blip r:embed="rId2"/>
                <a:stretch>
                  <a:fillRect l="-979" t="-1072"/>
                </a:stretch>
              </a:blipFill>
            </p:spPr>
            <p:txBody>
              <a:bodyPr/>
              <a:lstStyle/>
              <a:p>
                <a:r>
                  <a:rPr lang="en-US">
                    <a:noFill/>
                  </a:rPr>
                  <a:t> </a:t>
                </a:r>
              </a:p>
            </p:txBody>
          </p:sp>
        </mc:Fallback>
      </mc:AlternateContent>
    </p:spTree>
    <p:extLst>
      <p:ext uri="{BB962C8B-B14F-4D97-AF65-F5344CB8AC3E}">
        <p14:creationId xmlns:p14="http://schemas.microsoft.com/office/powerpoint/2010/main" val="31406470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D759EB-B608-E94A-A3BA-D509E9ED5D87}"/>
              </a:ext>
            </a:extLst>
          </p:cNvPr>
          <p:cNvSpPr>
            <a:spLocks noGrp="1"/>
          </p:cNvSpPr>
          <p:nvPr>
            <p:ph type="title"/>
          </p:nvPr>
        </p:nvSpPr>
        <p:spPr>
          <a:xfrm>
            <a:off x="685800" y="609600"/>
            <a:ext cx="4572000" cy="762000"/>
          </a:xfrm>
        </p:spPr>
        <p:txBody>
          <a:bodyPr/>
          <a:lstStyle/>
          <a:p>
            <a:r>
              <a:rPr lang="en-US" dirty="0">
                <a:solidFill>
                  <a:srgbClr val="FF0000"/>
                </a:solidFill>
              </a:rPr>
              <a:t>MIPS</a:t>
            </a:r>
          </a:p>
        </p:txBody>
      </p:sp>
      <p:sp>
        <p:nvSpPr>
          <p:cNvPr id="4" name="Content Placeholder 3" descr="about MIPS" title="Joke">
            <a:extLst>
              <a:ext uri="{FF2B5EF4-FFF2-40B4-BE49-F238E27FC236}">
                <a16:creationId xmlns:a16="http://schemas.microsoft.com/office/drawing/2014/main" id="{46056A16-7489-3349-9418-61D24BE0EAFF}"/>
              </a:ext>
            </a:extLst>
          </p:cNvPr>
          <p:cNvSpPr>
            <a:spLocks noGrp="1"/>
          </p:cNvSpPr>
          <p:nvPr>
            <p:ph idx="1"/>
          </p:nvPr>
        </p:nvSpPr>
        <p:spPr>
          <a:xfrm>
            <a:off x="5334000" y="304800"/>
            <a:ext cx="3505200" cy="1371600"/>
          </a:xfrm>
          <a:prstGeom prst="snip2DiagRect">
            <a:avLst/>
          </a:prstGeom>
        </p:spPr>
        <p:style>
          <a:lnRef idx="2">
            <a:schemeClr val="accent6"/>
          </a:lnRef>
          <a:fillRef idx="1">
            <a:schemeClr val="lt1"/>
          </a:fillRef>
          <a:effectRef idx="0">
            <a:schemeClr val="accent6"/>
          </a:effectRef>
          <a:fontRef idx="minor">
            <a:schemeClr val="dk1"/>
          </a:fontRef>
        </p:style>
        <p:txBody>
          <a:bodyPr rtlCol="0" anchor="ctr"/>
          <a:lstStyle/>
          <a:p>
            <a:pPr marL="0" indent="0">
              <a:buNone/>
            </a:pPr>
            <a:r>
              <a:rPr lang="en-US" sz="2000" dirty="0"/>
              <a:t>What is MIPS? Oh, let’s me guess. Meaningless Indicator of Processor Speed? </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0FBA618A-1E93-7346-AA9E-84D33B0EE36D}"/>
                  </a:ext>
                </a:extLst>
              </p:cNvPr>
              <p:cNvSpPr txBox="1"/>
              <p:nvPr/>
            </p:nvSpPr>
            <p:spPr>
              <a:xfrm>
                <a:off x="673100" y="1790700"/>
                <a:ext cx="7924800" cy="5302862"/>
              </a:xfrm>
              <a:prstGeom prst="rect">
                <a:avLst/>
              </a:prstGeom>
              <a:noFill/>
            </p:spPr>
            <p:txBody>
              <a:bodyPr wrap="square" rtlCol="0">
                <a:spAutoFit/>
              </a:bodyPr>
              <a:lstStyle/>
              <a:p>
                <a:pPr marL="342900" indent="-342900">
                  <a:buFont typeface="Arial" panose="020B0604020202020204" pitchFamily="34" charset="0"/>
                  <a:buChar char="•"/>
                </a:pPr>
                <a:r>
                  <a:rPr lang="en-US" dirty="0"/>
                  <a:t>A popular measurement for CPU performance</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Why MIPS?</a:t>
                </a:r>
              </a:p>
              <a:p>
                <a:pPr marL="800100" lvl="1" indent="-342900">
                  <a:buFont typeface="Arial" panose="020B0604020202020204" pitchFamily="34" charset="0"/>
                  <a:buChar char="•"/>
                </a:pPr>
                <a:r>
                  <a:rPr lang="en-US" dirty="0"/>
                  <a:t>Execution time based performance is program dependent</a:t>
                </a:r>
              </a:p>
              <a:p>
                <a:pPr marL="800100" lvl="1" indent="-342900">
                  <a:buFont typeface="Arial" panose="020B0604020202020204" pitchFamily="34" charset="0"/>
                  <a:buChar char="•"/>
                </a:pPr>
                <a:r>
                  <a:rPr lang="en-US" altLang="en-US" dirty="0"/>
                  <a:t>MIPS: </a:t>
                </a:r>
                <a:r>
                  <a:rPr lang="en-US" altLang="en-US" dirty="0">
                    <a:solidFill>
                      <a:srgbClr val="C00000"/>
                    </a:solidFill>
                  </a:rPr>
                  <a:t>M</a:t>
                </a:r>
                <a:r>
                  <a:rPr lang="en-US" altLang="en-US" dirty="0"/>
                  <a:t>illions of </a:t>
                </a:r>
                <a:r>
                  <a:rPr lang="en-US" altLang="en-US" dirty="0">
                    <a:solidFill>
                      <a:srgbClr val="C00000"/>
                    </a:solidFill>
                  </a:rPr>
                  <a:t>I</a:t>
                </a:r>
                <a:r>
                  <a:rPr lang="en-US" altLang="en-US" dirty="0"/>
                  <a:t>nstructions </a:t>
                </a:r>
                <a:r>
                  <a:rPr lang="en-US" altLang="en-US" dirty="0">
                    <a:solidFill>
                      <a:srgbClr val="C00000"/>
                    </a:solidFill>
                  </a:rPr>
                  <a:t>P</a:t>
                </a:r>
                <a:r>
                  <a:rPr lang="en-US" altLang="en-US" dirty="0"/>
                  <a:t>er </a:t>
                </a:r>
                <a:r>
                  <a:rPr lang="en-US" altLang="en-US" dirty="0">
                    <a:solidFill>
                      <a:srgbClr val="C00000"/>
                    </a:solidFill>
                  </a:rPr>
                  <a:t>S</a:t>
                </a:r>
                <a:r>
                  <a:rPr lang="en-US" altLang="en-US" dirty="0"/>
                  <a:t>econd</a:t>
                </a:r>
              </a:p>
              <a:p>
                <a:pPr marL="1257300" lvl="2" indent="-342900">
                  <a:buFont typeface="Arial" panose="020B0604020202020204" pitchFamily="34" charset="0"/>
                  <a:buChar char="•"/>
                </a:pPr>
                <a:r>
                  <a:rPr lang="en-US" altLang="en-US" dirty="0"/>
                  <a:t>Independent of programs</a:t>
                </a:r>
              </a:p>
              <a:p>
                <a:pPr marL="1257300" lvl="2" indent="-342900">
                  <a:buFont typeface="Arial" panose="020B0604020202020204" pitchFamily="34" charset="0"/>
                  <a:buChar char="•"/>
                </a:pPr>
                <a:endParaRPr lang="en-US" altLang="en-US" sz="2000" dirty="0"/>
              </a:p>
              <a:p>
                <a:pPr marL="342900" indent="-342900">
                  <a:buFont typeface="Arial" panose="020B0604020202020204" pitchFamily="34" charset="0"/>
                  <a:buChar char="•"/>
                </a:pPr>
                <a:r>
                  <a:rPr lang="en-US" altLang="en-US" dirty="0"/>
                  <a:t>How to calculate MIPS?</a:t>
                </a:r>
              </a:p>
              <a:p>
                <a:r>
                  <a:rPr lang="en-US" altLang="en-US" dirty="0"/>
                  <a:t>	</a:t>
                </a:r>
              </a:p>
              <a:p>
                <a:r>
                  <a:rPr lang="en-US" altLang="en-US" dirty="0">
                    <a:solidFill>
                      <a:srgbClr val="C00000"/>
                    </a:solidFill>
                  </a:rPr>
                  <a:t>		 MIPS = </a:t>
                </a:r>
                <a14:m>
                  <m:oMath xmlns:m="http://schemas.openxmlformats.org/officeDocument/2006/math">
                    <m:f>
                      <m:fPr>
                        <m:ctrlPr>
                          <a:rPr lang="en-US" altLang="en-US" i="1">
                            <a:solidFill>
                              <a:srgbClr val="C00000"/>
                            </a:solidFill>
                            <a:latin typeface="Cambria Math" panose="02040503050406030204" pitchFamily="18" charset="0"/>
                            <a:ea typeface="Cambria Math" panose="02040503050406030204" pitchFamily="18" charset="0"/>
                          </a:rPr>
                        </m:ctrlPr>
                      </m:fPr>
                      <m:num>
                        <m:r>
                          <a:rPr lang="en-US" altLang="en-US" i="1">
                            <a:solidFill>
                              <a:srgbClr val="C00000"/>
                            </a:solidFill>
                            <a:latin typeface="Cambria Math" panose="02040503050406030204" pitchFamily="18" charset="0"/>
                            <a:ea typeface="Cambria Math" panose="02040503050406030204" pitchFamily="18" charset="0"/>
                          </a:rPr>
                          <m:t>𝑐𝑙𝑜𝑐𝑘</m:t>
                        </m:r>
                        <m:r>
                          <a:rPr lang="en-US" altLang="en-US" i="1">
                            <a:solidFill>
                              <a:srgbClr val="C00000"/>
                            </a:solidFill>
                            <a:latin typeface="Cambria Math" panose="02040503050406030204" pitchFamily="18" charset="0"/>
                            <a:ea typeface="Cambria Math" panose="02040503050406030204" pitchFamily="18" charset="0"/>
                          </a:rPr>
                          <m:t> </m:t>
                        </m:r>
                        <m:r>
                          <a:rPr lang="en-US" altLang="en-US" i="1">
                            <a:solidFill>
                              <a:srgbClr val="C00000"/>
                            </a:solidFill>
                            <a:latin typeface="Cambria Math" panose="02040503050406030204" pitchFamily="18" charset="0"/>
                            <a:ea typeface="Cambria Math" panose="02040503050406030204" pitchFamily="18" charset="0"/>
                          </a:rPr>
                          <m:t>𝑟𝑎𝑡𝑒</m:t>
                        </m:r>
                      </m:num>
                      <m:den>
                        <m:r>
                          <a:rPr lang="en-US" altLang="en-US" i="1">
                            <a:solidFill>
                              <a:srgbClr val="C00000"/>
                            </a:solidFill>
                            <a:latin typeface="Cambria Math" panose="02040503050406030204" pitchFamily="18" charset="0"/>
                            <a:ea typeface="Cambria Math" panose="02040503050406030204" pitchFamily="18" charset="0"/>
                          </a:rPr>
                          <m:t>𝐶𝑃𝐼</m:t>
                        </m:r>
                        <m:r>
                          <a:rPr lang="en-US" altLang="en-US" i="1">
                            <a:solidFill>
                              <a:srgbClr val="C00000"/>
                            </a:solidFill>
                            <a:latin typeface="Cambria Math" panose="02040503050406030204" pitchFamily="18" charset="0"/>
                            <a:ea typeface="Cambria Math" panose="02040503050406030204" pitchFamily="18" charset="0"/>
                          </a:rPr>
                          <m:t> ∗10 6</m:t>
                        </m:r>
                      </m:den>
                    </m:f>
                    <m:r>
                      <a:rPr lang="en-US" altLang="en-US" i="1">
                        <a:solidFill>
                          <a:srgbClr val="C00000"/>
                        </a:solidFill>
                        <a:latin typeface="Cambria Math" panose="02040503050406030204" pitchFamily="18" charset="0"/>
                        <a:ea typeface="Cambria Math" panose="02040503050406030204" pitchFamily="18" charset="0"/>
                      </a:rPr>
                      <m:t> </m:t>
                    </m:r>
                  </m:oMath>
                </a14:m>
                <a:endParaRPr lang="en-US" altLang="en-US" dirty="0"/>
              </a:p>
              <a:p>
                <a:pPr marL="342900" indent="-342900">
                  <a:buFont typeface="Arial" panose="020B0604020202020204" pitchFamily="34" charset="0"/>
                  <a:buChar char="•"/>
                </a:pPr>
                <a:endParaRPr lang="en-US" altLang="en-US" sz="2000" dirty="0"/>
              </a:p>
              <a:p>
                <a:pPr marL="800100" lvl="1" indent="-342900">
                  <a:buFont typeface="Arial" panose="020B0604020202020204" pitchFamily="34" charset="0"/>
                  <a:buChar char="•"/>
                </a:pPr>
                <a:endParaRPr lang="en-US" dirty="0"/>
              </a:p>
              <a:p>
                <a:pPr marL="800100" lvl="1" indent="-342900">
                  <a:buFont typeface="Arial" panose="020B0604020202020204" pitchFamily="34" charset="0"/>
                  <a:buChar char="•"/>
                </a:pPr>
                <a:endParaRPr lang="en-US" dirty="0"/>
              </a:p>
            </p:txBody>
          </p:sp>
        </mc:Choice>
        <mc:Fallback xmlns="">
          <p:sp>
            <p:nvSpPr>
              <p:cNvPr id="5" name="TextBox 4">
                <a:extLst>
                  <a:ext uri="{FF2B5EF4-FFF2-40B4-BE49-F238E27FC236}">
                    <a16:creationId xmlns:a16="http://schemas.microsoft.com/office/drawing/2014/main" id="{0FBA618A-1E93-7346-AA9E-84D33B0EE36D}"/>
                  </a:ext>
                </a:extLst>
              </p:cNvPr>
              <p:cNvSpPr txBox="1">
                <a:spLocks noRot="1" noChangeAspect="1" noMove="1" noResize="1" noEditPoints="1" noAdjustHandles="1" noChangeArrowheads="1" noChangeShapeType="1" noTextEdit="1"/>
              </p:cNvSpPr>
              <p:nvPr/>
            </p:nvSpPr>
            <p:spPr>
              <a:xfrm>
                <a:off x="673100" y="1790700"/>
                <a:ext cx="7924800" cy="5302862"/>
              </a:xfrm>
              <a:prstGeom prst="rect">
                <a:avLst/>
              </a:prstGeom>
              <a:blipFill>
                <a:blip r:embed="rId2"/>
                <a:stretch>
                  <a:fillRect l="-960" t="-716"/>
                </a:stretch>
              </a:blipFill>
            </p:spPr>
            <p:txBody>
              <a:bodyPr/>
              <a:lstStyle/>
              <a:p>
                <a:r>
                  <a:rPr lang="en-US">
                    <a:noFill/>
                  </a:rPr>
                  <a:t> </a:t>
                </a:r>
              </a:p>
            </p:txBody>
          </p:sp>
        </mc:Fallback>
      </mc:AlternateContent>
    </p:spTree>
    <p:extLst>
      <p:ext uri="{BB962C8B-B14F-4D97-AF65-F5344CB8AC3E}">
        <p14:creationId xmlns:p14="http://schemas.microsoft.com/office/powerpoint/2010/main" val="316984264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685800" y="533400"/>
            <a:ext cx="7772400" cy="609600"/>
          </a:xfrm>
        </p:spPr>
        <p:txBody>
          <a:bodyPr/>
          <a:lstStyle/>
          <a:p>
            <a:pPr eaLnBrk="1" hangingPunct="1"/>
            <a:r>
              <a:rPr lang="en-US" altLang="en-US" sz="4000" dirty="0">
                <a:solidFill>
                  <a:srgbClr val="FF0000"/>
                </a:solidFill>
              </a:rPr>
              <a:t>Example</a:t>
            </a:r>
          </a:p>
        </p:txBody>
      </p:sp>
      <mc:AlternateContent xmlns:mc="http://schemas.openxmlformats.org/markup-compatibility/2006" xmlns:a14="http://schemas.microsoft.com/office/drawing/2010/main">
        <mc:Choice Requires="a14">
          <p:sp>
            <p:nvSpPr>
              <p:cNvPr id="20483" name="Rectangle 3"/>
              <p:cNvSpPr>
                <a:spLocks noGrp="1" noChangeArrowheads="1"/>
              </p:cNvSpPr>
              <p:nvPr>
                <p:ph type="body" idx="1"/>
              </p:nvPr>
            </p:nvSpPr>
            <p:spPr>
              <a:xfrm>
                <a:off x="801666" y="1447800"/>
                <a:ext cx="7656534" cy="4755715"/>
              </a:xfrm>
            </p:spPr>
            <p:txBody>
              <a:bodyPr/>
              <a:lstStyle/>
              <a:p>
                <a:pPr eaLnBrk="1" hangingPunct="1">
                  <a:lnSpc>
                    <a:spcPct val="80000"/>
                  </a:lnSpc>
                </a:pPr>
                <a:r>
                  <a:rPr lang="en-US" altLang="en-US" sz="2800" dirty="0"/>
                  <a:t>Facts</a:t>
                </a:r>
              </a:p>
              <a:p>
                <a:pPr lvl="1" eaLnBrk="1" hangingPunct="1">
                  <a:lnSpc>
                    <a:spcPct val="80000"/>
                  </a:lnSpc>
                </a:pPr>
                <a:r>
                  <a:rPr lang="en-US" altLang="en-US" sz="2400" dirty="0"/>
                  <a:t>Machine A’s clock rate is 4GHz, CPI = 2</a:t>
                </a:r>
              </a:p>
              <a:p>
                <a:pPr lvl="1" eaLnBrk="1" hangingPunct="1">
                  <a:lnSpc>
                    <a:spcPct val="80000"/>
                  </a:lnSpc>
                </a:pPr>
                <a:r>
                  <a:rPr lang="en-US" altLang="en-US" sz="2400" dirty="0"/>
                  <a:t>Machine B’s clock rate is 3GHz, CPI = 3</a:t>
                </a:r>
              </a:p>
              <a:p>
                <a:pPr lvl="1" eaLnBrk="1" hangingPunct="1">
                  <a:lnSpc>
                    <a:spcPct val="80000"/>
                  </a:lnSpc>
                </a:pPr>
                <a:endParaRPr lang="en-US" altLang="en-US" sz="2400" dirty="0"/>
              </a:p>
              <a:p>
                <a:pPr marL="514350" indent="-457200" eaLnBrk="1" hangingPunct="1">
                  <a:lnSpc>
                    <a:spcPct val="80000"/>
                  </a:lnSpc>
                </a:pPr>
                <a:r>
                  <a:rPr lang="en-US" altLang="en-US" sz="2800" dirty="0"/>
                  <a:t>Question</a:t>
                </a:r>
              </a:p>
              <a:p>
                <a:pPr lvl="1" eaLnBrk="1" hangingPunct="1">
                  <a:lnSpc>
                    <a:spcPct val="80000"/>
                  </a:lnSpc>
                </a:pPr>
                <a:r>
                  <a:rPr lang="en-US" altLang="en-US" sz="2400" dirty="0"/>
                  <a:t>Which machine has better MIPS?</a:t>
                </a:r>
              </a:p>
              <a:p>
                <a:pPr marL="0" indent="0" eaLnBrk="1" hangingPunct="1">
                  <a:lnSpc>
                    <a:spcPct val="80000"/>
                  </a:lnSpc>
                  <a:buNone/>
                </a:pPr>
                <a:r>
                  <a:rPr lang="en-US" altLang="en-US" sz="2800" dirty="0"/>
                  <a:t>	</a:t>
                </a:r>
                <a:r>
                  <a:rPr lang="en-US" altLang="en-US" sz="2400" dirty="0">
                    <a:solidFill>
                      <a:srgbClr val="C00000"/>
                    </a:solidFill>
                  </a:rPr>
                  <a:t> </a:t>
                </a:r>
                <a:r>
                  <a:rPr lang="en-US" altLang="en-US" sz="2400" dirty="0">
                    <a:solidFill>
                      <a:schemeClr val="tx1"/>
                    </a:solidFill>
                  </a:rPr>
                  <a:t>MIPS</a:t>
                </a:r>
                <a:r>
                  <a:rPr lang="en-US" altLang="en-US" sz="2400" baseline="-25000" dirty="0">
                    <a:solidFill>
                      <a:schemeClr val="tx1"/>
                    </a:solidFill>
                  </a:rPr>
                  <a:t>A</a:t>
                </a:r>
                <a:r>
                  <a:rPr lang="en-US" altLang="en-US" sz="2400" dirty="0">
                    <a:solidFill>
                      <a:schemeClr val="tx1"/>
                    </a:solidFill>
                  </a:rPr>
                  <a:t> </a:t>
                </a:r>
                <a:r>
                  <a:rPr lang="en-US" altLang="en-US" sz="2800" dirty="0">
                    <a:solidFill>
                      <a:schemeClr val="tx1"/>
                    </a:solidFill>
                  </a:rPr>
                  <a:t>= </a:t>
                </a:r>
                <a14:m>
                  <m:oMath xmlns:m="http://schemas.openxmlformats.org/officeDocument/2006/math">
                    <m:f>
                      <m:fPr>
                        <m:ctrlPr>
                          <a:rPr lang="en-US" altLang="en-US" sz="2800" i="1" smtClean="0">
                            <a:solidFill>
                              <a:schemeClr val="tx1"/>
                            </a:solidFill>
                            <a:latin typeface="Cambria Math" panose="02040503050406030204" pitchFamily="18" charset="0"/>
                            <a:ea typeface="Cambria Math" panose="02040503050406030204" pitchFamily="18" charset="0"/>
                          </a:rPr>
                        </m:ctrlPr>
                      </m:fPr>
                      <m:num>
                        <m:r>
                          <a:rPr lang="en-US" altLang="en-US" sz="2800" i="1">
                            <a:solidFill>
                              <a:schemeClr val="tx1"/>
                            </a:solidFill>
                            <a:latin typeface="Cambria Math" panose="02040503050406030204" pitchFamily="18" charset="0"/>
                            <a:ea typeface="Cambria Math" panose="02040503050406030204" pitchFamily="18" charset="0"/>
                          </a:rPr>
                          <m:t>𝑐𝑙𝑜𝑐𝑘</m:t>
                        </m:r>
                        <m:r>
                          <a:rPr lang="en-US" altLang="en-US" sz="2800" i="1">
                            <a:solidFill>
                              <a:schemeClr val="tx1"/>
                            </a:solidFill>
                            <a:latin typeface="Cambria Math" panose="02040503050406030204" pitchFamily="18" charset="0"/>
                            <a:ea typeface="Cambria Math" panose="02040503050406030204" pitchFamily="18" charset="0"/>
                          </a:rPr>
                          <m:t> </m:t>
                        </m:r>
                        <m:r>
                          <a:rPr lang="en-US" altLang="en-US" sz="2800" i="1">
                            <a:solidFill>
                              <a:schemeClr val="tx1"/>
                            </a:solidFill>
                            <a:latin typeface="Cambria Math" panose="02040503050406030204" pitchFamily="18" charset="0"/>
                            <a:ea typeface="Cambria Math" panose="02040503050406030204" pitchFamily="18" charset="0"/>
                          </a:rPr>
                          <m:t>𝑟𝑎𝑡𝑒</m:t>
                        </m:r>
                      </m:num>
                      <m:den>
                        <m:r>
                          <a:rPr lang="en-US" altLang="en-US" sz="2800" i="1">
                            <a:solidFill>
                              <a:schemeClr val="tx1"/>
                            </a:solidFill>
                            <a:latin typeface="Cambria Math" panose="02040503050406030204" pitchFamily="18" charset="0"/>
                            <a:ea typeface="Cambria Math" panose="02040503050406030204" pitchFamily="18" charset="0"/>
                          </a:rPr>
                          <m:t>𝐶𝑃𝐼</m:t>
                        </m:r>
                        <m:r>
                          <a:rPr lang="en-US" altLang="en-US" sz="2800" i="1">
                            <a:solidFill>
                              <a:schemeClr val="tx1"/>
                            </a:solidFill>
                            <a:latin typeface="Cambria Math" panose="02040503050406030204" pitchFamily="18" charset="0"/>
                            <a:ea typeface="Cambria Math" panose="02040503050406030204" pitchFamily="18" charset="0"/>
                          </a:rPr>
                          <m:t> ∗106</m:t>
                        </m:r>
                      </m:den>
                    </m:f>
                    <m:r>
                      <a:rPr lang="en-US" altLang="en-US" sz="2800" i="1">
                        <a:solidFill>
                          <a:schemeClr val="tx1"/>
                        </a:solidFill>
                        <a:latin typeface="Cambria Math" panose="02040503050406030204" pitchFamily="18" charset="0"/>
                        <a:ea typeface="Cambria Math" panose="02040503050406030204" pitchFamily="18" charset="0"/>
                      </a:rPr>
                      <m:t> </m:t>
                    </m:r>
                  </m:oMath>
                </a14:m>
                <a:r>
                  <a:rPr lang="en-US" altLang="en-US" sz="2800" dirty="0">
                    <a:solidFill>
                      <a:schemeClr val="tx1"/>
                    </a:solidFill>
                  </a:rPr>
                  <a:t> = </a:t>
                </a:r>
                <a14:m>
                  <m:oMath xmlns:m="http://schemas.openxmlformats.org/officeDocument/2006/math">
                    <m:f>
                      <m:fPr>
                        <m:ctrlPr>
                          <a:rPr lang="en-US" altLang="en-US" sz="2800" i="1">
                            <a:latin typeface="Cambria Math" panose="02040503050406030204" pitchFamily="18" charset="0"/>
                            <a:ea typeface="Cambria Math" panose="02040503050406030204" pitchFamily="18" charset="0"/>
                          </a:rPr>
                        </m:ctrlPr>
                      </m:fPr>
                      <m:num>
                        <m:r>
                          <a:rPr lang="en-US" altLang="en-US" sz="2800" b="0" i="1" smtClean="0">
                            <a:latin typeface="Cambria Math" panose="02040503050406030204" pitchFamily="18" charset="0"/>
                            <a:ea typeface="Cambria Math" panose="02040503050406030204" pitchFamily="18" charset="0"/>
                          </a:rPr>
                          <m:t>4 ∗10</m:t>
                        </m:r>
                        <m:r>
                          <a:rPr lang="en-US" altLang="en-US" sz="2800" b="0" i="1" baseline="30000" smtClean="0">
                            <a:latin typeface="Cambria Math" panose="02040503050406030204" pitchFamily="18" charset="0"/>
                            <a:ea typeface="Cambria Math" panose="02040503050406030204" pitchFamily="18" charset="0"/>
                          </a:rPr>
                          <m:t>9</m:t>
                        </m:r>
                      </m:num>
                      <m:den>
                        <m:r>
                          <a:rPr lang="en-US" altLang="en-US" sz="2800" b="0" i="1" smtClean="0">
                            <a:latin typeface="Cambria Math" panose="02040503050406030204" pitchFamily="18" charset="0"/>
                            <a:ea typeface="Cambria Math" panose="02040503050406030204" pitchFamily="18" charset="0"/>
                          </a:rPr>
                          <m:t>2</m:t>
                        </m:r>
                        <m:r>
                          <a:rPr lang="en-US" altLang="en-US" sz="2800" i="1">
                            <a:latin typeface="Cambria Math" panose="02040503050406030204" pitchFamily="18" charset="0"/>
                            <a:ea typeface="Cambria Math" panose="02040503050406030204" pitchFamily="18" charset="0"/>
                          </a:rPr>
                          <m:t> ∗10</m:t>
                        </m:r>
                        <m:r>
                          <a:rPr lang="en-US" altLang="en-US" sz="2800" i="1" baseline="30000">
                            <a:latin typeface="Cambria Math" panose="02040503050406030204" pitchFamily="18" charset="0"/>
                            <a:ea typeface="Cambria Math" panose="02040503050406030204" pitchFamily="18" charset="0"/>
                          </a:rPr>
                          <m:t>6</m:t>
                        </m:r>
                      </m:den>
                    </m:f>
                  </m:oMath>
                </a14:m>
                <a:r>
                  <a:rPr lang="en-US" altLang="en-US" sz="2800" dirty="0"/>
                  <a:t> = </a:t>
                </a:r>
                <a:r>
                  <a:rPr lang="en-US" altLang="en-US" sz="2400" dirty="0"/>
                  <a:t>2000</a:t>
                </a:r>
                <a:endParaRPr lang="en-US" altLang="en-US" sz="2800" dirty="0"/>
              </a:p>
              <a:p>
                <a:pPr marL="0" indent="0" eaLnBrk="1" hangingPunct="1">
                  <a:lnSpc>
                    <a:spcPct val="80000"/>
                  </a:lnSpc>
                  <a:buNone/>
                </a:pPr>
                <a:endParaRPr lang="en-US" altLang="en-US" sz="2800" dirty="0"/>
              </a:p>
              <a:p>
                <a:pPr marL="0" indent="0" eaLnBrk="1" hangingPunct="1">
                  <a:lnSpc>
                    <a:spcPct val="80000"/>
                  </a:lnSpc>
                  <a:buNone/>
                </a:pPr>
                <a:r>
                  <a:rPr lang="en-US" altLang="en-US" sz="2800" dirty="0"/>
                  <a:t>	 </a:t>
                </a:r>
                <a:r>
                  <a:rPr lang="en-US" altLang="en-US" sz="2400" dirty="0"/>
                  <a:t>MIPS</a:t>
                </a:r>
                <a:r>
                  <a:rPr lang="en-US" altLang="en-US" sz="2400" baseline="-25000" dirty="0"/>
                  <a:t>B</a:t>
                </a:r>
                <a:r>
                  <a:rPr lang="en-US" altLang="en-US" sz="2800" dirty="0"/>
                  <a:t> = </a:t>
                </a:r>
                <a14:m>
                  <m:oMath xmlns:m="http://schemas.openxmlformats.org/officeDocument/2006/math">
                    <m:f>
                      <m:fPr>
                        <m:ctrlPr>
                          <a:rPr lang="en-US" altLang="en-US" sz="2800" i="1">
                            <a:latin typeface="Cambria Math" panose="02040503050406030204" pitchFamily="18" charset="0"/>
                            <a:ea typeface="Cambria Math" panose="02040503050406030204" pitchFamily="18" charset="0"/>
                          </a:rPr>
                        </m:ctrlPr>
                      </m:fPr>
                      <m:num>
                        <m:r>
                          <a:rPr lang="en-US" altLang="en-US" sz="2800" i="1">
                            <a:latin typeface="Cambria Math" panose="02040503050406030204" pitchFamily="18" charset="0"/>
                            <a:ea typeface="Cambria Math" panose="02040503050406030204" pitchFamily="18" charset="0"/>
                          </a:rPr>
                          <m:t>𝑐𝑙𝑜𝑐𝑘</m:t>
                        </m:r>
                        <m:r>
                          <a:rPr lang="en-US" altLang="en-US" sz="2800" i="1">
                            <a:latin typeface="Cambria Math" panose="02040503050406030204" pitchFamily="18" charset="0"/>
                            <a:ea typeface="Cambria Math" panose="02040503050406030204" pitchFamily="18" charset="0"/>
                          </a:rPr>
                          <m:t> </m:t>
                        </m:r>
                        <m:r>
                          <a:rPr lang="en-US" altLang="en-US" sz="2800" i="1">
                            <a:latin typeface="Cambria Math" panose="02040503050406030204" pitchFamily="18" charset="0"/>
                            <a:ea typeface="Cambria Math" panose="02040503050406030204" pitchFamily="18" charset="0"/>
                          </a:rPr>
                          <m:t>𝑟𝑎𝑡𝑒</m:t>
                        </m:r>
                      </m:num>
                      <m:den>
                        <m:r>
                          <a:rPr lang="en-US" altLang="en-US" sz="2800" i="1">
                            <a:latin typeface="Cambria Math" panose="02040503050406030204" pitchFamily="18" charset="0"/>
                            <a:ea typeface="Cambria Math" panose="02040503050406030204" pitchFamily="18" charset="0"/>
                          </a:rPr>
                          <m:t>𝐶𝑃𝐼</m:t>
                        </m:r>
                        <m:r>
                          <a:rPr lang="en-US" altLang="en-US" sz="2800" i="1">
                            <a:latin typeface="Cambria Math" panose="02040503050406030204" pitchFamily="18" charset="0"/>
                            <a:ea typeface="Cambria Math" panose="02040503050406030204" pitchFamily="18" charset="0"/>
                          </a:rPr>
                          <m:t> ∗106</m:t>
                        </m:r>
                      </m:den>
                    </m:f>
                    <m:r>
                      <a:rPr lang="en-US" altLang="en-US" sz="2800" i="1">
                        <a:latin typeface="Cambria Math" panose="02040503050406030204" pitchFamily="18" charset="0"/>
                        <a:ea typeface="Cambria Math" panose="02040503050406030204" pitchFamily="18" charset="0"/>
                      </a:rPr>
                      <m:t> </m:t>
                    </m:r>
                  </m:oMath>
                </a14:m>
                <a:r>
                  <a:rPr lang="en-US" altLang="en-US" sz="2800" dirty="0"/>
                  <a:t> = </a:t>
                </a:r>
                <a14:m>
                  <m:oMath xmlns:m="http://schemas.openxmlformats.org/officeDocument/2006/math">
                    <m:f>
                      <m:fPr>
                        <m:ctrlPr>
                          <a:rPr lang="en-US" altLang="en-US" sz="2800" i="1">
                            <a:latin typeface="Cambria Math" panose="02040503050406030204" pitchFamily="18" charset="0"/>
                            <a:ea typeface="Cambria Math" panose="02040503050406030204" pitchFamily="18" charset="0"/>
                          </a:rPr>
                        </m:ctrlPr>
                      </m:fPr>
                      <m:num>
                        <m:r>
                          <a:rPr lang="en-US" altLang="en-US" sz="2800" b="0" i="1" smtClean="0">
                            <a:latin typeface="Cambria Math" panose="02040503050406030204" pitchFamily="18" charset="0"/>
                            <a:ea typeface="Cambria Math" panose="02040503050406030204" pitchFamily="18" charset="0"/>
                          </a:rPr>
                          <m:t>3</m:t>
                        </m:r>
                        <m:r>
                          <a:rPr lang="en-US" altLang="en-US" sz="2800" i="1">
                            <a:latin typeface="Cambria Math" panose="02040503050406030204" pitchFamily="18" charset="0"/>
                            <a:ea typeface="Cambria Math" panose="02040503050406030204" pitchFamily="18" charset="0"/>
                          </a:rPr>
                          <m:t> ∗10</m:t>
                        </m:r>
                        <m:r>
                          <a:rPr lang="en-US" altLang="en-US" sz="2800" i="1" baseline="30000">
                            <a:latin typeface="Cambria Math" panose="02040503050406030204" pitchFamily="18" charset="0"/>
                            <a:ea typeface="Cambria Math" panose="02040503050406030204" pitchFamily="18" charset="0"/>
                          </a:rPr>
                          <m:t>9</m:t>
                        </m:r>
                      </m:num>
                      <m:den>
                        <m:r>
                          <a:rPr lang="en-US" altLang="en-US" sz="2800" b="0" i="1" smtClean="0">
                            <a:latin typeface="Cambria Math" panose="02040503050406030204" pitchFamily="18" charset="0"/>
                            <a:ea typeface="Cambria Math" panose="02040503050406030204" pitchFamily="18" charset="0"/>
                          </a:rPr>
                          <m:t>3</m:t>
                        </m:r>
                        <m:r>
                          <a:rPr lang="en-US" altLang="en-US" sz="2800" i="1">
                            <a:latin typeface="Cambria Math" panose="02040503050406030204" pitchFamily="18" charset="0"/>
                            <a:ea typeface="Cambria Math" panose="02040503050406030204" pitchFamily="18" charset="0"/>
                          </a:rPr>
                          <m:t> ∗10</m:t>
                        </m:r>
                        <m:r>
                          <a:rPr lang="en-US" altLang="en-US" sz="2800" i="1" baseline="30000">
                            <a:latin typeface="Cambria Math" panose="02040503050406030204" pitchFamily="18" charset="0"/>
                            <a:ea typeface="Cambria Math" panose="02040503050406030204" pitchFamily="18" charset="0"/>
                          </a:rPr>
                          <m:t>6</m:t>
                        </m:r>
                      </m:den>
                    </m:f>
                  </m:oMath>
                </a14:m>
                <a:r>
                  <a:rPr lang="en-US" altLang="en-US" sz="2800" dirty="0"/>
                  <a:t> = </a:t>
                </a:r>
                <a:r>
                  <a:rPr lang="en-US" altLang="en-US" sz="2400" dirty="0"/>
                  <a:t>1000</a:t>
                </a:r>
                <a:endParaRPr lang="en-US" altLang="en-US" sz="2800" dirty="0"/>
              </a:p>
            </p:txBody>
          </p:sp>
        </mc:Choice>
        <mc:Fallback xmlns="">
          <p:sp>
            <p:nvSpPr>
              <p:cNvPr id="20483" name="Rectangle 3"/>
              <p:cNvSpPr>
                <a:spLocks noGrp="1" noRot="1" noChangeAspect="1" noMove="1" noResize="1" noEditPoints="1" noAdjustHandles="1" noChangeArrowheads="1" noChangeShapeType="1" noTextEdit="1"/>
              </p:cNvSpPr>
              <p:nvPr>
                <p:ph type="body" idx="1"/>
              </p:nvPr>
            </p:nvSpPr>
            <p:spPr>
              <a:xfrm>
                <a:off x="801666" y="1447800"/>
                <a:ext cx="7656534" cy="4755715"/>
              </a:xfrm>
              <a:blipFill>
                <a:blip r:embed="rId2"/>
                <a:stretch>
                  <a:fillRect l="-1325" t="-3200"/>
                </a:stretch>
              </a:blipFill>
            </p:spPr>
            <p:txBody>
              <a:bodyPr/>
              <a:lstStyle/>
              <a:p>
                <a:r>
                  <a:rPr lang="en-US">
                    <a:noFill/>
                  </a:rPr>
                  <a:t> </a:t>
                </a:r>
              </a:p>
            </p:txBody>
          </p:sp>
        </mc:Fallback>
      </mc:AlternateContent>
      <p:sp>
        <p:nvSpPr>
          <p:cNvPr id="2" name="Rounded Rectangle 1">
            <a:extLst>
              <a:ext uri="{FF2B5EF4-FFF2-40B4-BE49-F238E27FC236}">
                <a16:creationId xmlns:a16="http://schemas.microsoft.com/office/drawing/2014/main" id="{84F5A0DB-2732-5C40-AAF6-2AF2CE268334}"/>
              </a:ext>
            </a:extLst>
          </p:cNvPr>
          <p:cNvSpPr/>
          <p:nvPr/>
        </p:nvSpPr>
        <p:spPr>
          <a:xfrm>
            <a:off x="914400" y="5708214"/>
            <a:ext cx="7924800" cy="92118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rPr>
              <a:t>Pitfalls: MIPS can only be used to compare performance of two machines of same/similar ISA. If ISAs different, higher MIPS not necessary means better performance. </a:t>
            </a:r>
          </a:p>
        </p:txBody>
      </p:sp>
    </p:spTree>
    <p:extLst>
      <p:ext uri="{BB962C8B-B14F-4D97-AF65-F5344CB8AC3E}">
        <p14:creationId xmlns:p14="http://schemas.microsoft.com/office/powerpoint/2010/main" val="33896919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C33AAB-94CA-F748-982E-5C8BB1A3289B}"/>
              </a:ext>
            </a:extLst>
          </p:cNvPr>
          <p:cNvSpPr>
            <a:spLocks noGrp="1"/>
          </p:cNvSpPr>
          <p:nvPr>
            <p:ph type="ctrTitle"/>
          </p:nvPr>
        </p:nvSpPr>
        <p:spPr>
          <a:xfrm>
            <a:off x="672183" y="1709638"/>
            <a:ext cx="7772400" cy="1470025"/>
          </a:xfrm>
        </p:spPr>
        <p:txBody>
          <a:bodyPr/>
          <a:lstStyle/>
          <a:p>
            <a:r>
              <a:rPr lang="en-US" sz="3600" dirty="0">
                <a:solidFill>
                  <a:srgbClr val="FF0000"/>
                </a:solidFill>
              </a:rPr>
              <a:t>Definitions and Measurements</a:t>
            </a:r>
          </a:p>
        </p:txBody>
      </p:sp>
      <p:pic>
        <p:nvPicPr>
          <p:cNvPr id="4" name="Picture 3" descr="An illustration" title="CPU speed">
            <a:extLst>
              <a:ext uri="{FF2B5EF4-FFF2-40B4-BE49-F238E27FC236}">
                <a16:creationId xmlns:a16="http://schemas.microsoft.com/office/drawing/2014/main" id="{088C12C5-2A58-B04F-B44C-5D1817BA89D3}"/>
              </a:ext>
            </a:extLst>
          </p:cNvPr>
          <p:cNvPicPr>
            <a:picLocks noChangeAspect="1"/>
          </p:cNvPicPr>
          <p:nvPr/>
        </p:nvPicPr>
        <p:blipFill>
          <a:blip r:embed="rId2"/>
          <a:stretch>
            <a:fillRect/>
          </a:stretch>
        </p:blipFill>
        <p:spPr>
          <a:xfrm>
            <a:off x="2057400" y="3145648"/>
            <a:ext cx="4697354" cy="2333905"/>
          </a:xfrm>
          <a:prstGeom prst="rect">
            <a:avLst/>
          </a:prstGeom>
        </p:spPr>
      </p:pic>
      <p:sp>
        <p:nvSpPr>
          <p:cNvPr id="5" name="Rectangle 4">
            <a:extLst>
              <a:ext uri="{FF2B5EF4-FFF2-40B4-BE49-F238E27FC236}">
                <a16:creationId xmlns:a16="http://schemas.microsoft.com/office/drawing/2014/main" id="{C7CFE6D6-AEA9-5E4E-81CC-74054A607E87}"/>
              </a:ext>
            </a:extLst>
          </p:cNvPr>
          <p:cNvSpPr/>
          <p:nvPr/>
        </p:nvSpPr>
        <p:spPr>
          <a:xfrm>
            <a:off x="2634641" y="5491035"/>
            <a:ext cx="3782767" cy="338554"/>
          </a:xfrm>
          <a:prstGeom prst="rect">
            <a:avLst/>
          </a:prstGeom>
        </p:spPr>
        <p:txBody>
          <a:bodyPr wrap="none">
            <a:spAutoFit/>
          </a:bodyPr>
          <a:lstStyle/>
          <a:p>
            <a:r>
              <a:rPr lang="en-US" sz="1600" dirty="0"/>
              <a:t>Figure credit: https://</a:t>
            </a:r>
            <a:r>
              <a:rPr lang="en-US" sz="1600" dirty="0" err="1"/>
              <a:t>www.lansweeper.com</a:t>
            </a:r>
            <a:r>
              <a:rPr lang="en-US" sz="1600" dirty="0"/>
              <a:t>/</a:t>
            </a:r>
          </a:p>
        </p:txBody>
      </p:sp>
    </p:spTree>
    <p:extLst>
      <p:ext uri="{BB962C8B-B14F-4D97-AF65-F5344CB8AC3E}">
        <p14:creationId xmlns:p14="http://schemas.microsoft.com/office/powerpoint/2010/main" val="426185165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2B594F-E064-9D4B-BFF5-C7AC50A53846}"/>
              </a:ext>
            </a:extLst>
          </p:cNvPr>
          <p:cNvSpPr>
            <a:spLocks noGrp="1"/>
          </p:cNvSpPr>
          <p:nvPr>
            <p:ph type="title"/>
          </p:nvPr>
        </p:nvSpPr>
        <p:spPr>
          <a:xfrm>
            <a:off x="1371600" y="609600"/>
            <a:ext cx="6096000" cy="457200"/>
          </a:xfrm>
        </p:spPr>
        <p:txBody>
          <a:bodyPr/>
          <a:lstStyle/>
          <a:p>
            <a:r>
              <a:rPr lang="en-US" sz="3600" dirty="0">
                <a:solidFill>
                  <a:srgbClr val="FF0000"/>
                </a:solidFill>
              </a:rPr>
              <a:t>Thinking Questions</a:t>
            </a:r>
          </a:p>
        </p:txBody>
      </p:sp>
      <p:sp>
        <p:nvSpPr>
          <p:cNvPr id="3" name="Content Placeholder 2">
            <a:extLst>
              <a:ext uri="{FF2B5EF4-FFF2-40B4-BE49-F238E27FC236}">
                <a16:creationId xmlns:a16="http://schemas.microsoft.com/office/drawing/2014/main" id="{7D8FF296-E950-0E45-A25E-5C3563E62341}"/>
              </a:ext>
            </a:extLst>
          </p:cNvPr>
          <p:cNvSpPr>
            <a:spLocks noGrp="1"/>
          </p:cNvSpPr>
          <p:nvPr>
            <p:ph idx="1"/>
          </p:nvPr>
        </p:nvSpPr>
        <p:spPr>
          <a:xfrm>
            <a:off x="685800" y="1295400"/>
            <a:ext cx="7772400" cy="4800600"/>
          </a:xfrm>
        </p:spPr>
        <p:txBody>
          <a:bodyPr/>
          <a:lstStyle/>
          <a:p>
            <a:pPr marL="57150" indent="0" eaLnBrk="1" hangingPunct="1">
              <a:buNone/>
            </a:pPr>
            <a:r>
              <a:rPr lang="en-US" altLang="en-US" sz="2000" dirty="0">
                <a:solidFill>
                  <a:srgbClr val="C00000"/>
                </a:solidFill>
              </a:rPr>
              <a:t>Q1</a:t>
            </a:r>
            <a:r>
              <a:rPr lang="en-US" altLang="en-US" sz="2000" dirty="0"/>
              <a:t>: Look at the computer you’re using now, w</a:t>
            </a:r>
            <a:r>
              <a:rPr lang="en-US" altLang="en-US" sz="1800" dirty="0"/>
              <a:t>hat kind CPU it uses? What is the  performance of this CPU?  Tell us where you found this information. (optional) What does this CPU performance data really meant?</a:t>
            </a:r>
            <a:endParaRPr lang="en-US" altLang="en-US" dirty="0"/>
          </a:p>
          <a:p>
            <a:pPr marL="0" indent="0" eaLnBrk="1" hangingPunct="1">
              <a:buNone/>
            </a:pPr>
            <a:r>
              <a:rPr lang="en-US" altLang="en-US" sz="2000" dirty="0">
                <a:solidFill>
                  <a:srgbClr val="C00000"/>
                </a:solidFill>
              </a:rPr>
              <a:t>Q2</a:t>
            </a:r>
            <a:r>
              <a:rPr lang="en-US" altLang="en-US" sz="2000" dirty="0"/>
              <a:t>: Assume you and your friend got the same amount of money, a Christmas gift for purchasing a computer, you’d purchase one mostly for video games while your friend want one mostly for developing computation intensive programs. Do you think you two would end up purchasing the same computer, why or why not?  </a:t>
            </a:r>
          </a:p>
          <a:p>
            <a:pPr marL="0" indent="0">
              <a:buNone/>
            </a:pPr>
            <a:r>
              <a:rPr lang="en-US" altLang="en-US" sz="2000" dirty="0">
                <a:solidFill>
                  <a:srgbClr val="C00000"/>
                </a:solidFill>
              </a:rPr>
              <a:t>Q3</a:t>
            </a:r>
            <a:r>
              <a:rPr lang="en-US" altLang="en-US" sz="2000" dirty="0"/>
              <a:t>: </a:t>
            </a:r>
            <a:r>
              <a:rPr lang="en-US" sz="2000" dirty="0"/>
              <a:t>What is your computer’s CPU clock rate? How many cycles would your CPU issue in a second? What is the clock cycle time?</a:t>
            </a:r>
          </a:p>
          <a:p>
            <a:pPr marL="0" indent="0">
              <a:buNone/>
            </a:pPr>
            <a:r>
              <a:rPr lang="en-US" sz="2000" dirty="0">
                <a:solidFill>
                  <a:srgbClr val="C00000"/>
                </a:solidFill>
              </a:rPr>
              <a:t>Q4</a:t>
            </a:r>
            <a:r>
              <a:rPr lang="en-US" sz="2000" dirty="0"/>
              <a:t>: Why the number of instructions and the number of cycles may not equal?</a:t>
            </a:r>
          </a:p>
          <a:p>
            <a:pPr marL="0" indent="0">
              <a:buNone/>
            </a:pPr>
            <a:r>
              <a:rPr lang="en-US" sz="2000" dirty="0">
                <a:solidFill>
                  <a:srgbClr val="C00000"/>
                </a:solidFill>
              </a:rPr>
              <a:t>Q5</a:t>
            </a:r>
            <a:r>
              <a:rPr lang="en-US" sz="2000" dirty="0"/>
              <a:t>: Executing a program of 3 million instructions, with average CPI 4 on a machine with clock rate of 2 GHz, what will be the execution time?</a:t>
            </a:r>
            <a:endParaRPr lang="en-US" sz="2000" dirty="0">
              <a:solidFill>
                <a:srgbClr val="C00000"/>
              </a:solidFill>
            </a:endParaRPr>
          </a:p>
          <a:p>
            <a:pPr marL="0" indent="0">
              <a:buNone/>
            </a:pPr>
            <a:endParaRPr lang="en-US" sz="2000" dirty="0"/>
          </a:p>
          <a:p>
            <a:pPr marL="0" indent="0">
              <a:buNone/>
            </a:pPr>
            <a:endParaRPr lang="en-US" sz="2000" dirty="0"/>
          </a:p>
          <a:p>
            <a:pPr marL="0" indent="0" eaLnBrk="1" hangingPunct="1">
              <a:buNone/>
            </a:pPr>
            <a:endParaRPr lang="en-US" altLang="en-US" sz="2000" dirty="0"/>
          </a:p>
        </p:txBody>
      </p:sp>
      <p:sp>
        <p:nvSpPr>
          <p:cNvPr id="4" name="Rounded Rectangle 3">
            <a:extLst>
              <a:ext uri="{FF2B5EF4-FFF2-40B4-BE49-F238E27FC236}">
                <a16:creationId xmlns:a16="http://schemas.microsoft.com/office/drawing/2014/main" id="{EA8FDA62-EDAE-9B44-9C88-43667E001C58}"/>
              </a:ext>
            </a:extLst>
          </p:cNvPr>
          <p:cNvSpPr/>
          <p:nvPr/>
        </p:nvSpPr>
        <p:spPr>
          <a:xfrm>
            <a:off x="1066800" y="6019800"/>
            <a:ext cx="6781800" cy="609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Thinking questions: not assignment; team discussion encouraged; no need to submit; nor for credit.</a:t>
            </a:r>
          </a:p>
        </p:txBody>
      </p:sp>
    </p:spTree>
    <p:extLst>
      <p:ext uri="{BB962C8B-B14F-4D97-AF65-F5344CB8AC3E}">
        <p14:creationId xmlns:p14="http://schemas.microsoft.com/office/powerpoint/2010/main" val="374770996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A654A8-C94E-BE48-BCFA-A097C4BA0586}"/>
              </a:ext>
            </a:extLst>
          </p:cNvPr>
          <p:cNvSpPr>
            <a:spLocks noGrp="1"/>
          </p:cNvSpPr>
          <p:nvPr>
            <p:ph type="title"/>
          </p:nvPr>
        </p:nvSpPr>
        <p:spPr>
          <a:xfrm>
            <a:off x="685800" y="609600"/>
            <a:ext cx="7772400" cy="762000"/>
          </a:xfrm>
        </p:spPr>
        <p:txBody>
          <a:bodyPr/>
          <a:lstStyle/>
          <a:p>
            <a:r>
              <a:rPr lang="en-US" dirty="0"/>
              <a:t>Summary and To-do</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8826F23-603A-6648-B80E-41096E8CDE4D}"/>
                  </a:ext>
                </a:extLst>
              </p:cNvPr>
              <p:cNvSpPr>
                <a:spLocks noGrp="1"/>
              </p:cNvSpPr>
              <p:nvPr>
                <p:ph idx="1"/>
              </p:nvPr>
            </p:nvSpPr>
            <p:spPr>
              <a:xfrm>
                <a:off x="698500" y="1600200"/>
                <a:ext cx="7772400" cy="4114800"/>
              </a:xfrm>
            </p:spPr>
            <p:txBody>
              <a:bodyPr/>
              <a:lstStyle/>
              <a:p>
                <a:r>
                  <a:rPr lang="en-US" sz="2400" dirty="0"/>
                  <a:t>Execution time,  user CPU time</a:t>
                </a:r>
              </a:p>
              <a:p>
                <a:pPr lvl="1"/>
                <a:r>
                  <a:rPr lang="en-US" sz="2000" dirty="0"/>
                  <a:t>Clock rate, clock cycle time</a:t>
                </a:r>
              </a:p>
              <a:p>
                <a:pPr lvl="1"/>
                <a:r>
                  <a:rPr lang="en-US" sz="2000" dirty="0"/>
                  <a:t>CPI: Cycle per instruction</a:t>
                </a:r>
              </a:p>
              <a:p>
                <a:pPr lvl="1"/>
                <a:r>
                  <a:rPr lang="en-US" sz="2000" dirty="0"/>
                  <a:t>Execution time = IC * CPI * </a:t>
                </a:r>
                <a:r>
                  <a:rPr lang="en-US" sz="2000" dirty="0" err="1"/>
                  <a:t>CC_time</a:t>
                </a:r>
                <a:endParaRPr lang="en-US" sz="2000" dirty="0"/>
              </a:p>
              <a:p>
                <a:r>
                  <a:rPr lang="en-US" sz="2400" dirty="0"/>
                  <a:t>MIPS </a:t>
                </a:r>
              </a:p>
              <a:p>
                <a:pPr lvl="1"/>
                <a:r>
                  <a:rPr lang="en-US" altLang="en-US" sz="2000" dirty="0">
                    <a:solidFill>
                      <a:srgbClr val="C00000"/>
                    </a:solidFill>
                  </a:rPr>
                  <a:t>MIPS = </a:t>
                </a:r>
                <a14:m>
                  <m:oMath xmlns:m="http://schemas.openxmlformats.org/officeDocument/2006/math">
                    <m:f>
                      <m:fPr>
                        <m:ctrlPr>
                          <a:rPr lang="en-US" altLang="en-US" sz="2000" i="1">
                            <a:solidFill>
                              <a:srgbClr val="C00000"/>
                            </a:solidFill>
                            <a:latin typeface="Cambria Math" panose="02040503050406030204" pitchFamily="18" charset="0"/>
                            <a:ea typeface="Cambria Math" panose="02040503050406030204" pitchFamily="18" charset="0"/>
                          </a:rPr>
                        </m:ctrlPr>
                      </m:fPr>
                      <m:num>
                        <m:r>
                          <a:rPr lang="en-US" altLang="en-US" sz="2000" i="1">
                            <a:solidFill>
                              <a:srgbClr val="C00000"/>
                            </a:solidFill>
                            <a:latin typeface="Cambria Math" panose="02040503050406030204" pitchFamily="18" charset="0"/>
                            <a:ea typeface="Cambria Math" panose="02040503050406030204" pitchFamily="18" charset="0"/>
                          </a:rPr>
                          <m:t>𝑐𝑙𝑜𝑐𝑘</m:t>
                        </m:r>
                        <m:r>
                          <a:rPr lang="en-US" altLang="en-US" sz="2000" i="1">
                            <a:solidFill>
                              <a:srgbClr val="C00000"/>
                            </a:solidFill>
                            <a:latin typeface="Cambria Math" panose="02040503050406030204" pitchFamily="18" charset="0"/>
                            <a:ea typeface="Cambria Math" panose="02040503050406030204" pitchFamily="18" charset="0"/>
                          </a:rPr>
                          <m:t> </m:t>
                        </m:r>
                        <m:r>
                          <a:rPr lang="en-US" altLang="en-US" sz="2000" i="1">
                            <a:solidFill>
                              <a:srgbClr val="C00000"/>
                            </a:solidFill>
                            <a:latin typeface="Cambria Math" panose="02040503050406030204" pitchFamily="18" charset="0"/>
                            <a:ea typeface="Cambria Math" panose="02040503050406030204" pitchFamily="18" charset="0"/>
                          </a:rPr>
                          <m:t>𝑟𝑎𝑡𝑒</m:t>
                        </m:r>
                      </m:num>
                      <m:den>
                        <m:r>
                          <a:rPr lang="en-US" altLang="en-US" sz="2000" i="1">
                            <a:solidFill>
                              <a:srgbClr val="C00000"/>
                            </a:solidFill>
                            <a:latin typeface="Cambria Math" panose="02040503050406030204" pitchFamily="18" charset="0"/>
                            <a:ea typeface="Cambria Math" panose="02040503050406030204" pitchFamily="18" charset="0"/>
                          </a:rPr>
                          <m:t>𝐶𝑃𝐼</m:t>
                        </m:r>
                        <m:r>
                          <a:rPr lang="en-US" altLang="en-US" sz="2000" i="1">
                            <a:solidFill>
                              <a:srgbClr val="C00000"/>
                            </a:solidFill>
                            <a:latin typeface="Cambria Math" panose="02040503050406030204" pitchFamily="18" charset="0"/>
                            <a:ea typeface="Cambria Math" panose="02040503050406030204" pitchFamily="18" charset="0"/>
                          </a:rPr>
                          <m:t> ∗10 6</m:t>
                        </m:r>
                      </m:den>
                    </m:f>
                    <m:r>
                      <a:rPr lang="en-US" altLang="en-US" sz="2000" i="1">
                        <a:solidFill>
                          <a:srgbClr val="C00000"/>
                        </a:solidFill>
                        <a:latin typeface="Cambria Math" panose="02040503050406030204" pitchFamily="18" charset="0"/>
                        <a:ea typeface="Cambria Math" panose="02040503050406030204" pitchFamily="18" charset="0"/>
                      </a:rPr>
                      <m:t> </m:t>
                    </m:r>
                  </m:oMath>
                </a14:m>
                <a:endParaRPr lang="en-US" altLang="en-US" sz="2000" dirty="0"/>
              </a:p>
              <a:p>
                <a:pPr lvl="1"/>
                <a:r>
                  <a:rPr lang="en-US" sz="2000" dirty="0"/>
                  <a:t>Independent of programs or instruction counts</a:t>
                </a:r>
              </a:p>
              <a:p>
                <a:pPr lvl="1"/>
                <a:r>
                  <a:rPr lang="en-US" sz="2000" dirty="0"/>
                  <a:t>For performance comparison of machines with same/similar ISA</a:t>
                </a:r>
              </a:p>
              <a:p>
                <a:r>
                  <a:rPr lang="en-US" sz="2400" dirty="0"/>
                  <a:t>To-do</a:t>
                </a:r>
              </a:p>
              <a:p>
                <a:pPr lvl="1"/>
                <a:r>
                  <a:rPr lang="en-US" sz="2000" dirty="0" err="1"/>
                  <a:t>zyBook</a:t>
                </a:r>
                <a:r>
                  <a:rPr lang="en-US" sz="2000" dirty="0"/>
                  <a:t> 1.6, Homework H1 (first </a:t>
                </a:r>
                <a:r>
                  <a:rPr lang="en-US" sz="2000"/>
                  <a:t>two problems)</a:t>
                </a:r>
                <a:endParaRPr lang="en-US" sz="2000" dirty="0"/>
              </a:p>
              <a:p>
                <a:pPr marL="457200" lvl="1" indent="0">
                  <a:buNone/>
                </a:pPr>
                <a:endParaRPr lang="en-US" dirty="0"/>
              </a:p>
              <a:p>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78826F23-603A-6648-B80E-41096E8CDE4D}"/>
                  </a:ext>
                </a:extLst>
              </p:cNvPr>
              <p:cNvSpPr>
                <a:spLocks noGrp="1" noRot="1" noChangeAspect="1" noMove="1" noResize="1" noEditPoints="1" noAdjustHandles="1" noChangeArrowheads="1" noChangeShapeType="1" noTextEdit="1"/>
              </p:cNvSpPr>
              <p:nvPr>
                <p:ph idx="1"/>
              </p:nvPr>
            </p:nvSpPr>
            <p:spPr>
              <a:xfrm>
                <a:off x="698500" y="1600200"/>
                <a:ext cx="7772400" cy="4114800"/>
              </a:xfrm>
              <a:blipFill>
                <a:blip r:embed="rId2"/>
                <a:stretch>
                  <a:fillRect l="-979" t="-1231" b="-1538"/>
                </a:stretch>
              </a:blipFill>
            </p:spPr>
            <p:txBody>
              <a:bodyPr/>
              <a:lstStyle/>
              <a:p>
                <a:r>
                  <a:rPr lang="en-US">
                    <a:noFill/>
                  </a:rPr>
                  <a:t> </a:t>
                </a:r>
              </a:p>
            </p:txBody>
          </p:sp>
        </mc:Fallback>
      </mc:AlternateContent>
    </p:spTree>
    <p:extLst>
      <p:ext uri="{BB962C8B-B14F-4D97-AF65-F5344CB8AC3E}">
        <p14:creationId xmlns:p14="http://schemas.microsoft.com/office/powerpoint/2010/main" val="385912520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7692D9-E8D8-D745-8FC1-621E632C79D4}"/>
              </a:ext>
            </a:extLst>
          </p:cNvPr>
          <p:cNvSpPr>
            <a:spLocks noGrp="1"/>
          </p:cNvSpPr>
          <p:nvPr>
            <p:ph type="ctrTitle"/>
          </p:nvPr>
        </p:nvSpPr>
        <p:spPr>
          <a:xfrm>
            <a:off x="609600" y="1598613"/>
            <a:ext cx="7772400" cy="993775"/>
          </a:xfrm>
        </p:spPr>
        <p:txBody>
          <a:bodyPr/>
          <a:lstStyle/>
          <a:p>
            <a:r>
              <a:rPr lang="en-US" dirty="0"/>
              <a:t>End of Lecture 1</a:t>
            </a:r>
          </a:p>
        </p:txBody>
      </p:sp>
      <p:sp>
        <p:nvSpPr>
          <p:cNvPr id="3" name="Subtitle 2">
            <a:extLst>
              <a:ext uri="{FF2B5EF4-FFF2-40B4-BE49-F238E27FC236}">
                <a16:creationId xmlns:a16="http://schemas.microsoft.com/office/drawing/2014/main" id="{755BE216-60F1-7848-9315-AA00A553D0D8}"/>
              </a:ext>
            </a:extLst>
          </p:cNvPr>
          <p:cNvSpPr>
            <a:spLocks noGrp="1"/>
          </p:cNvSpPr>
          <p:nvPr>
            <p:ph type="subTitle" idx="1"/>
          </p:nvPr>
        </p:nvSpPr>
        <p:spPr/>
        <p:txBody>
          <a:bodyPr/>
          <a:lstStyle/>
          <a:p>
            <a:r>
              <a:rPr lang="en-US" dirty="0"/>
              <a:t> </a:t>
            </a:r>
          </a:p>
        </p:txBody>
      </p:sp>
      <p:pic>
        <p:nvPicPr>
          <p:cNvPr id="4" name="Picture 3" title="Coffee Break">
            <a:extLst>
              <a:ext uri="{FF2B5EF4-FFF2-40B4-BE49-F238E27FC236}">
                <a16:creationId xmlns:a16="http://schemas.microsoft.com/office/drawing/2014/main" id="{ED698556-7F7E-F245-8692-C5C8AE45EEF1}"/>
              </a:ext>
            </a:extLst>
          </p:cNvPr>
          <p:cNvPicPr>
            <a:picLocks noChangeAspect="1"/>
          </p:cNvPicPr>
          <p:nvPr/>
        </p:nvPicPr>
        <p:blipFill>
          <a:blip r:embed="rId2"/>
          <a:stretch>
            <a:fillRect/>
          </a:stretch>
        </p:blipFill>
        <p:spPr>
          <a:xfrm>
            <a:off x="3524250" y="3203575"/>
            <a:ext cx="1943100" cy="1943100"/>
          </a:xfrm>
          <a:prstGeom prst="rect">
            <a:avLst/>
          </a:prstGeom>
        </p:spPr>
      </p:pic>
      <p:sp>
        <p:nvSpPr>
          <p:cNvPr id="5" name="TextBox 4">
            <a:extLst>
              <a:ext uri="{FF2B5EF4-FFF2-40B4-BE49-F238E27FC236}">
                <a16:creationId xmlns:a16="http://schemas.microsoft.com/office/drawing/2014/main" id="{4BB35576-2CD2-854D-A7D6-5ACCB0801ED6}"/>
              </a:ext>
            </a:extLst>
          </p:cNvPr>
          <p:cNvSpPr txBox="1"/>
          <p:nvPr/>
        </p:nvSpPr>
        <p:spPr>
          <a:xfrm>
            <a:off x="2133600" y="5867400"/>
            <a:ext cx="5867400" cy="523220"/>
          </a:xfrm>
          <a:prstGeom prst="rect">
            <a:avLst/>
          </a:prstGeom>
          <a:noFill/>
        </p:spPr>
        <p:txBody>
          <a:bodyPr wrap="square" rtlCol="0">
            <a:spAutoFit/>
          </a:bodyPr>
          <a:lstStyle/>
          <a:p>
            <a:r>
              <a:rPr lang="en-US" sz="1400" dirty="0"/>
              <a:t>Figure credit: </a:t>
            </a:r>
            <a:r>
              <a:rPr lang="en-US" sz="1400" dirty="0">
                <a:hlinkClick r:id="rId3">
                  <a:extLst>
                    <a:ext uri="{A12FA001-AC4F-418D-AE19-62706E023703}">
                      <ahyp:hlinkClr xmlns:ahyp="http://schemas.microsoft.com/office/drawing/2018/hyperlinkcolor" val="tx"/>
                    </a:ext>
                  </a:extLst>
                </a:hlinkClick>
              </a:rPr>
              <a:t>https://www.amazon.com/Coffee-Break-Time-Relaxing-Music/</a:t>
            </a:r>
            <a:endParaRPr lang="en-US" sz="1400" dirty="0"/>
          </a:p>
          <a:p>
            <a:pPr algn="ctr"/>
            <a:r>
              <a:rPr lang="en-US" sz="1400" dirty="0"/>
              <a:t>(not intended as promotion of any commercial product)</a:t>
            </a:r>
          </a:p>
        </p:txBody>
      </p:sp>
    </p:spTree>
    <p:extLst>
      <p:ext uri="{BB962C8B-B14F-4D97-AF65-F5344CB8AC3E}">
        <p14:creationId xmlns:p14="http://schemas.microsoft.com/office/powerpoint/2010/main" val="7169888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685800" y="457200"/>
            <a:ext cx="7772400" cy="609600"/>
          </a:xfrm>
        </p:spPr>
        <p:txBody>
          <a:bodyPr/>
          <a:lstStyle/>
          <a:p>
            <a:pPr eaLnBrk="1" hangingPunct="1"/>
            <a:r>
              <a:rPr lang="en-US" altLang="en-US" dirty="0">
                <a:solidFill>
                  <a:srgbClr val="FF0000"/>
                </a:solidFill>
              </a:rPr>
              <a:t>Performance</a:t>
            </a:r>
          </a:p>
        </p:txBody>
      </p:sp>
      <p:sp>
        <p:nvSpPr>
          <p:cNvPr id="4099" name="Rectangle 3"/>
          <p:cNvSpPr>
            <a:spLocks noGrp="1" noChangeArrowheads="1"/>
          </p:cNvSpPr>
          <p:nvPr>
            <p:ph type="body" idx="1"/>
          </p:nvPr>
        </p:nvSpPr>
        <p:spPr>
          <a:xfrm>
            <a:off x="685800" y="1295400"/>
            <a:ext cx="8077200" cy="4876800"/>
          </a:xfrm>
        </p:spPr>
        <p:txBody>
          <a:bodyPr/>
          <a:lstStyle/>
          <a:p>
            <a:pPr eaLnBrk="1" hangingPunct="1"/>
            <a:r>
              <a:rPr lang="en-US" altLang="en-US" sz="2400" dirty="0"/>
              <a:t>Measure,  Report, and Summarize</a:t>
            </a:r>
          </a:p>
          <a:p>
            <a:pPr eaLnBrk="1" hangingPunct="1"/>
            <a:r>
              <a:rPr lang="en-US" altLang="en-US" sz="2400" dirty="0"/>
              <a:t>See through the marketing hype </a:t>
            </a:r>
          </a:p>
          <a:p>
            <a:pPr lvl="1" eaLnBrk="1" hangingPunct="1"/>
            <a:r>
              <a:rPr lang="en-US" altLang="en-US" sz="1800" dirty="0"/>
              <a:t>always extravagant promotion on advertising?</a:t>
            </a:r>
          </a:p>
          <a:p>
            <a:pPr marL="800100" lvl="1" eaLnBrk="1" hangingPunct="1"/>
            <a:r>
              <a:rPr lang="en-US" altLang="en-US" sz="2000" dirty="0">
                <a:solidFill>
                  <a:srgbClr val="C00000"/>
                </a:solidFill>
              </a:rPr>
              <a:t>Thinking Questions</a:t>
            </a:r>
          </a:p>
          <a:p>
            <a:pPr marL="457200" lvl="1" indent="0" eaLnBrk="1" hangingPunct="1">
              <a:buNone/>
            </a:pPr>
            <a:r>
              <a:rPr lang="en-US" altLang="en-US" sz="1800" dirty="0"/>
              <a:t>	Look at the computer you’re using now, </a:t>
            </a:r>
          </a:p>
          <a:p>
            <a:pPr lvl="2" eaLnBrk="1" hangingPunct="1"/>
            <a:r>
              <a:rPr lang="en-US" altLang="en-US" sz="1400" dirty="0"/>
              <a:t>What kind CPU it uses?</a:t>
            </a:r>
          </a:p>
          <a:p>
            <a:pPr lvl="2" eaLnBrk="1" hangingPunct="1"/>
            <a:r>
              <a:rPr lang="en-US" altLang="en-US" sz="1400" dirty="0"/>
              <a:t>What is the  performance of this CPU?  </a:t>
            </a:r>
          </a:p>
          <a:p>
            <a:pPr lvl="2" eaLnBrk="1" hangingPunct="1"/>
            <a:r>
              <a:rPr lang="en-US" altLang="en-US" sz="1400" dirty="0"/>
              <a:t>Tell us where you found this information.</a:t>
            </a:r>
          </a:p>
          <a:p>
            <a:pPr lvl="2" eaLnBrk="1" hangingPunct="1"/>
            <a:r>
              <a:rPr lang="en-US" altLang="en-US" sz="1400" dirty="0"/>
              <a:t>What does this CPU performance data really meant?</a:t>
            </a:r>
          </a:p>
          <a:p>
            <a:pPr eaLnBrk="1" hangingPunct="1"/>
            <a:r>
              <a:rPr lang="en-US" altLang="en-US" sz="2400" dirty="0"/>
              <a:t>Make intelligent choices</a:t>
            </a:r>
          </a:p>
          <a:p>
            <a:pPr lvl="1" eaLnBrk="1" hangingPunct="1"/>
            <a:r>
              <a:rPr lang="en-US" altLang="en-US" sz="2000" dirty="0">
                <a:solidFill>
                  <a:srgbClr val="C00000"/>
                </a:solidFill>
              </a:rPr>
              <a:t>Thinking Question </a:t>
            </a:r>
          </a:p>
          <a:p>
            <a:pPr marL="457200" lvl="1" indent="0" eaLnBrk="1" hangingPunct="1">
              <a:buNone/>
            </a:pPr>
            <a:r>
              <a:rPr lang="en-US" altLang="en-US" sz="1600" dirty="0"/>
              <a:t>Assume you and your friend got the same amount of money, a Christmas gift for purchasing a computer, you’d purchase one mostly for video games while your friend want one mostly for developing computation intensive programs. Do you think you two would end up purchasing the same computer, why or why not?  </a:t>
            </a:r>
          </a:p>
          <a:p>
            <a:pPr eaLnBrk="1" hangingPunct="1"/>
            <a:endParaRPr lang="en-US" altLang="en-US" sz="2200" dirty="0"/>
          </a:p>
        </p:txBody>
      </p:sp>
      <p:sp>
        <p:nvSpPr>
          <p:cNvPr id="3" name="Rounded Rectangle 2">
            <a:extLst>
              <a:ext uri="{FF2B5EF4-FFF2-40B4-BE49-F238E27FC236}">
                <a16:creationId xmlns:a16="http://schemas.microsoft.com/office/drawing/2014/main" id="{545E2C75-8D5E-A04B-8BCB-5F6D4F7A8E90}"/>
              </a:ext>
            </a:extLst>
          </p:cNvPr>
          <p:cNvSpPr/>
          <p:nvPr/>
        </p:nvSpPr>
        <p:spPr>
          <a:xfrm>
            <a:off x="6012180" y="1295400"/>
            <a:ext cx="3131820" cy="1600200"/>
          </a:xfrm>
          <a:prstGeom prst="roundRect">
            <a:avLst/>
          </a:prstGeom>
          <a:solidFill>
            <a:srgbClr val="9AD8ED"/>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tx1"/>
                </a:solidFill>
              </a:rPr>
              <a:t>In this course we focus on CPU performance, however, we use the terms  </a:t>
            </a:r>
            <a:r>
              <a:rPr lang="en-US" sz="1600" dirty="0">
                <a:solidFill>
                  <a:srgbClr val="C00000"/>
                </a:solidFill>
              </a:rPr>
              <a:t>CPU, machine, computer </a:t>
            </a:r>
            <a:r>
              <a:rPr lang="en-US" sz="1600" dirty="0">
                <a:solidFill>
                  <a:schemeClr val="tx1"/>
                </a:solidFill>
              </a:rPr>
              <a:t>interchangeably. </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088E54-39B4-0143-9FFD-D373772D7F3F}"/>
              </a:ext>
            </a:extLst>
          </p:cNvPr>
          <p:cNvSpPr>
            <a:spLocks noGrp="1"/>
          </p:cNvSpPr>
          <p:nvPr>
            <p:ph type="title"/>
          </p:nvPr>
        </p:nvSpPr>
        <p:spPr/>
        <p:txBody>
          <a:bodyPr/>
          <a:lstStyle/>
          <a:p>
            <a:r>
              <a:rPr lang="en-US" sz="3200" dirty="0">
                <a:solidFill>
                  <a:srgbClr val="FF0000"/>
                </a:solidFill>
              </a:rPr>
              <a:t>Performance: From the Viewpoint of Computer Architecture</a:t>
            </a:r>
          </a:p>
        </p:txBody>
      </p:sp>
      <p:sp>
        <p:nvSpPr>
          <p:cNvPr id="3" name="Content Placeholder 2">
            <a:extLst>
              <a:ext uri="{FF2B5EF4-FFF2-40B4-BE49-F238E27FC236}">
                <a16:creationId xmlns:a16="http://schemas.microsoft.com/office/drawing/2014/main" id="{6A4BF4B8-A51B-1B4A-A038-886B1CCFD8E5}"/>
              </a:ext>
            </a:extLst>
          </p:cNvPr>
          <p:cNvSpPr>
            <a:spLocks noGrp="1"/>
          </p:cNvSpPr>
          <p:nvPr>
            <p:ph idx="1"/>
          </p:nvPr>
        </p:nvSpPr>
        <p:spPr>
          <a:xfrm>
            <a:off x="712470" y="2133600"/>
            <a:ext cx="7772400" cy="4114800"/>
          </a:xfrm>
        </p:spPr>
        <p:txBody>
          <a:bodyPr/>
          <a:lstStyle/>
          <a:p>
            <a:pPr marL="0" indent="0">
              <a:buNone/>
            </a:pPr>
            <a:r>
              <a:rPr lang="en-US" altLang="en-US" sz="2400" dirty="0"/>
              <a:t>Key to understanding underlying organizational motivation</a:t>
            </a:r>
          </a:p>
          <a:p>
            <a:pPr marL="0" indent="0">
              <a:buNone/>
            </a:pPr>
            <a:endParaRPr lang="en-US" altLang="en-US" sz="2400" i="1" dirty="0"/>
          </a:p>
          <a:p>
            <a:pPr marL="0" indent="0">
              <a:buNone/>
            </a:pPr>
            <a:r>
              <a:rPr lang="en-US" altLang="en-US" sz="2400" i="1" dirty="0"/>
              <a:t>	</a:t>
            </a:r>
            <a:r>
              <a:rPr lang="en-US" altLang="en-US" sz="2000" i="1" dirty="0"/>
              <a:t>Why is some hardware better than others for different programs?</a:t>
            </a:r>
            <a:br>
              <a:rPr lang="en-US" altLang="en-US" sz="2000" i="1" dirty="0"/>
            </a:br>
            <a:br>
              <a:rPr lang="en-US" altLang="en-US" sz="2000" i="1" dirty="0"/>
            </a:br>
            <a:r>
              <a:rPr lang="en-US" altLang="en-US" sz="2000" i="1" dirty="0"/>
              <a:t>	What factors of system performance are hardware related?</a:t>
            </a:r>
            <a:br>
              <a:rPr lang="en-US" altLang="en-US" sz="2000" i="1" dirty="0"/>
            </a:br>
            <a:r>
              <a:rPr lang="en-US" altLang="en-US" sz="2000" i="1" dirty="0"/>
              <a:t>	(e.g., Do we need a new machine, or a new operating system?)</a:t>
            </a:r>
            <a:br>
              <a:rPr lang="en-US" altLang="en-US" sz="2000" i="1" dirty="0"/>
            </a:br>
            <a:br>
              <a:rPr lang="en-US" altLang="en-US" sz="2000" i="1" dirty="0"/>
            </a:br>
            <a:r>
              <a:rPr lang="en-US" altLang="en-US" sz="2000" i="1" dirty="0"/>
              <a:t>	How does the machine's instruction set affect performance?</a:t>
            </a:r>
          </a:p>
          <a:p>
            <a:pPr marL="0" indent="0">
              <a:buNone/>
            </a:pPr>
            <a:endParaRPr lang="en-US" dirty="0"/>
          </a:p>
        </p:txBody>
      </p:sp>
    </p:spTree>
    <p:extLst>
      <p:ext uri="{BB962C8B-B14F-4D97-AF65-F5344CB8AC3E}">
        <p14:creationId xmlns:p14="http://schemas.microsoft.com/office/powerpoint/2010/main" val="11483632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2C71CA-29E4-234C-9EFE-CF0AABCCD66A}"/>
              </a:ext>
            </a:extLst>
          </p:cNvPr>
          <p:cNvSpPr>
            <a:spLocks noGrp="1"/>
          </p:cNvSpPr>
          <p:nvPr>
            <p:ph type="ctrTitle"/>
          </p:nvPr>
        </p:nvSpPr>
        <p:spPr/>
        <p:txBody>
          <a:bodyPr/>
          <a:lstStyle/>
          <a:p>
            <a:r>
              <a:rPr lang="en-US" dirty="0">
                <a:solidFill>
                  <a:srgbClr val="FF0000"/>
                </a:solidFill>
              </a:rPr>
              <a:t>Definition of Performance</a:t>
            </a:r>
          </a:p>
        </p:txBody>
      </p:sp>
      <p:pic>
        <p:nvPicPr>
          <p:cNvPr id="4" name="Picture 3" descr="Illustration of the meaning of &quot;performance&quot;" title="Aircraft Performance">
            <a:extLst>
              <a:ext uri="{FF2B5EF4-FFF2-40B4-BE49-F238E27FC236}">
                <a16:creationId xmlns:a16="http://schemas.microsoft.com/office/drawing/2014/main" id="{88B05B1C-59DE-AA4B-89AB-840758E3AE6C}"/>
              </a:ext>
            </a:extLst>
          </p:cNvPr>
          <p:cNvPicPr>
            <a:picLocks noChangeAspect="1"/>
          </p:cNvPicPr>
          <p:nvPr/>
        </p:nvPicPr>
        <p:blipFill>
          <a:blip r:embed="rId2"/>
          <a:stretch>
            <a:fillRect/>
          </a:stretch>
        </p:blipFill>
        <p:spPr>
          <a:xfrm>
            <a:off x="4267200" y="3962400"/>
            <a:ext cx="3018234" cy="990600"/>
          </a:xfrm>
          <a:prstGeom prst="rect">
            <a:avLst/>
          </a:prstGeom>
        </p:spPr>
      </p:pic>
      <p:sp>
        <p:nvSpPr>
          <p:cNvPr id="5" name="Rectangle 4">
            <a:extLst>
              <a:ext uri="{FF2B5EF4-FFF2-40B4-BE49-F238E27FC236}">
                <a16:creationId xmlns:a16="http://schemas.microsoft.com/office/drawing/2014/main" id="{696B10D0-E0F1-B04B-985E-53266818D08D}"/>
              </a:ext>
            </a:extLst>
          </p:cNvPr>
          <p:cNvSpPr/>
          <p:nvPr/>
        </p:nvSpPr>
        <p:spPr>
          <a:xfrm>
            <a:off x="4459404" y="5037951"/>
            <a:ext cx="2826030" cy="276999"/>
          </a:xfrm>
          <a:prstGeom prst="rect">
            <a:avLst/>
          </a:prstGeom>
        </p:spPr>
        <p:txBody>
          <a:bodyPr wrap="none">
            <a:spAutoFit/>
          </a:bodyPr>
          <a:lstStyle/>
          <a:p>
            <a:r>
              <a:rPr lang="en-US" sz="1200" dirty="0"/>
              <a:t>Figure credit: http://</a:t>
            </a:r>
            <a:r>
              <a:rPr lang="en-US" sz="1200" dirty="0" err="1"/>
              <a:t>www.ramaircraft.com</a:t>
            </a:r>
            <a:r>
              <a:rPr lang="en-US" sz="1200" dirty="0"/>
              <a:t>/</a:t>
            </a:r>
          </a:p>
        </p:txBody>
      </p:sp>
    </p:spTree>
    <p:extLst>
      <p:ext uri="{BB962C8B-B14F-4D97-AF65-F5344CB8AC3E}">
        <p14:creationId xmlns:p14="http://schemas.microsoft.com/office/powerpoint/2010/main" val="33663920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pPr eaLnBrk="1" hangingPunct="1"/>
            <a:r>
              <a:rPr lang="en-US" altLang="en-US" sz="2800">
                <a:solidFill>
                  <a:srgbClr val="000000"/>
                </a:solidFill>
              </a:rPr>
              <a:t>Which of these airplanes has the </a:t>
            </a:r>
            <a:r>
              <a:rPr lang="en-US" altLang="en-US" sz="2800">
                <a:solidFill>
                  <a:srgbClr val="FF0000"/>
                </a:solidFill>
              </a:rPr>
              <a:t>best performance</a:t>
            </a:r>
            <a:r>
              <a:rPr lang="en-US" altLang="en-US" sz="2800">
                <a:solidFill>
                  <a:srgbClr val="000000"/>
                </a:solidFill>
              </a:rPr>
              <a:t>?</a:t>
            </a:r>
            <a:br>
              <a:rPr lang="en-US" altLang="en-US" sz="2400" b="1">
                <a:solidFill>
                  <a:srgbClr val="000000"/>
                </a:solidFill>
                <a:latin typeface="Arial" panose="020B0604020202020204" pitchFamily="34" charset="0"/>
              </a:rPr>
            </a:br>
            <a:endParaRPr lang="en-US" altLang="en-US" sz="2400" b="1">
              <a:solidFill>
                <a:srgbClr val="000000"/>
              </a:solidFill>
              <a:latin typeface="Arial" panose="020B0604020202020204" pitchFamily="34" charset="0"/>
            </a:endParaRPr>
          </a:p>
        </p:txBody>
      </p:sp>
      <p:sp>
        <p:nvSpPr>
          <p:cNvPr id="5123" name="Rectangle 3"/>
          <p:cNvSpPr>
            <a:spLocks noGrp="1" noChangeArrowheads="1"/>
          </p:cNvSpPr>
          <p:nvPr>
            <p:ph type="body" idx="1"/>
          </p:nvPr>
        </p:nvSpPr>
        <p:spPr>
          <a:xfrm>
            <a:off x="609600" y="1600200"/>
            <a:ext cx="7772400" cy="4876800"/>
          </a:xfrm>
        </p:spPr>
        <p:txBody>
          <a:bodyPr/>
          <a:lstStyle/>
          <a:p>
            <a:pPr>
              <a:lnSpc>
                <a:spcPts val="2100"/>
              </a:lnSpc>
              <a:spcBef>
                <a:spcPct val="0"/>
              </a:spcBef>
              <a:buFontTx/>
              <a:buNone/>
            </a:pPr>
            <a:r>
              <a:rPr lang="en-US" altLang="en-US" sz="1600" b="1" u="sng" dirty="0">
                <a:solidFill>
                  <a:srgbClr val="000000"/>
                </a:solidFill>
                <a:latin typeface="Arial" panose="020B0604020202020204" pitchFamily="34" charset="0"/>
              </a:rPr>
              <a:t>Airplane		Passengers	Range (mi)	Speed  (mph)  	</a:t>
            </a:r>
          </a:p>
          <a:p>
            <a:pPr>
              <a:lnSpc>
                <a:spcPts val="2100"/>
              </a:lnSpc>
              <a:spcBef>
                <a:spcPct val="0"/>
              </a:spcBef>
              <a:buFontTx/>
              <a:buNone/>
            </a:pPr>
            <a:endParaRPr lang="en-US" altLang="en-US" sz="1600" b="1" u="sng" dirty="0">
              <a:solidFill>
                <a:srgbClr val="000000"/>
              </a:solidFill>
              <a:latin typeface="Arial" panose="020B0604020202020204" pitchFamily="34" charset="0"/>
            </a:endParaRPr>
          </a:p>
          <a:p>
            <a:pPr>
              <a:lnSpc>
                <a:spcPts val="2100"/>
              </a:lnSpc>
              <a:spcBef>
                <a:spcPct val="0"/>
              </a:spcBef>
              <a:buFontTx/>
              <a:buNone/>
            </a:pPr>
            <a:r>
              <a:rPr lang="en-US" altLang="en-US" sz="1600" dirty="0">
                <a:solidFill>
                  <a:srgbClr val="000000"/>
                </a:solidFill>
              </a:rPr>
              <a:t>Boeing 777	375		4630		610	</a:t>
            </a:r>
          </a:p>
          <a:p>
            <a:pPr>
              <a:lnSpc>
                <a:spcPts val="2100"/>
              </a:lnSpc>
              <a:spcBef>
                <a:spcPct val="0"/>
              </a:spcBef>
              <a:buFontTx/>
              <a:buNone/>
            </a:pPr>
            <a:r>
              <a:rPr lang="en-US" altLang="en-US" sz="1600" dirty="0">
                <a:solidFill>
                  <a:srgbClr val="000000"/>
                </a:solidFill>
              </a:rPr>
              <a:t>Boeing 747	470		4150		610</a:t>
            </a:r>
          </a:p>
          <a:p>
            <a:pPr>
              <a:lnSpc>
                <a:spcPts val="2100"/>
              </a:lnSpc>
              <a:spcBef>
                <a:spcPct val="0"/>
              </a:spcBef>
              <a:buFontTx/>
              <a:buNone/>
            </a:pPr>
            <a:r>
              <a:rPr lang="en-US" altLang="en-US" sz="1600" dirty="0">
                <a:solidFill>
                  <a:srgbClr val="000000"/>
                </a:solidFill>
              </a:rPr>
              <a:t>BAC/Sud Concorde	132		4000		1350</a:t>
            </a:r>
          </a:p>
          <a:p>
            <a:pPr>
              <a:spcBef>
                <a:spcPct val="0"/>
              </a:spcBef>
              <a:buFontTx/>
              <a:buNone/>
            </a:pPr>
            <a:r>
              <a:rPr lang="en-US" altLang="en-US" sz="1600" dirty="0">
                <a:solidFill>
                  <a:srgbClr val="000000"/>
                </a:solidFill>
              </a:rPr>
              <a:t>Douglas DC-8-50	146		8720		544	</a:t>
            </a:r>
          </a:p>
          <a:p>
            <a:pPr>
              <a:spcBef>
                <a:spcPct val="0"/>
              </a:spcBef>
              <a:buFontTx/>
              <a:buNone/>
            </a:pPr>
            <a:r>
              <a:rPr lang="en-US" altLang="en-US" sz="1600" dirty="0">
                <a:solidFill>
                  <a:srgbClr val="000000"/>
                </a:solidFill>
              </a:rPr>
              <a:t>		</a:t>
            </a:r>
          </a:p>
          <a:p>
            <a:pPr>
              <a:spcBef>
                <a:spcPct val="0"/>
              </a:spcBef>
              <a:buFontTx/>
              <a:buNone/>
            </a:pPr>
            <a:r>
              <a:rPr lang="en-US" altLang="en-US" sz="1600" dirty="0">
                <a:solidFill>
                  <a:srgbClr val="000000"/>
                </a:solidFill>
              </a:rPr>
              <a:t>		Table 1.6.1 textbook</a:t>
            </a:r>
          </a:p>
          <a:p>
            <a:pPr>
              <a:spcBef>
                <a:spcPct val="0"/>
              </a:spcBef>
              <a:buFontTx/>
              <a:buNone/>
            </a:pPr>
            <a:endParaRPr lang="en-US" altLang="en-US" sz="2000" dirty="0">
              <a:solidFill>
                <a:srgbClr val="000000"/>
              </a:solidFill>
            </a:endParaRPr>
          </a:p>
          <a:p>
            <a:pPr eaLnBrk="1" hangingPunct="1">
              <a:spcBef>
                <a:spcPts val="0"/>
              </a:spcBef>
              <a:spcAft>
                <a:spcPts val="0"/>
              </a:spcAft>
              <a:buClr>
                <a:srgbClr val="000000"/>
              </a:buClr>
            </a:pPr>
            <a:r>
              <a:rPr lang="en-US" altLang="en-US" sz="2000" dirty="0">
                <a:solidFill>
                  <a:srgbClr val="000000"/>
                </a:solidFill>
              </a:rPr>
              <a:t>How much faster is the Concorde compared to the 747? </a:t>
            </a:r>
          </a:p>
          <a:p>
            <a:pPr eaLnBrk="1" hangingPunct="1">
              <a:spcBef>
                <a:spcPts val="0"/>
              </a:spcBef>
              <a:spcAft>
                <a:spcPts val="0"/>
              </a:spcAft>
              <a:buClr>
                <a:srgbClr val="000000"/>
              </a:buClr>
            </a:pPr>
            <a:endParaRPr lang="en-US" altLang="en-US" sz="2000" dirty="0">
              <a:solidFill>
                <a:srgbClr val="000000"/>
              </a:solidFill>
            </a:endParaRPr>
          </a:p>
          <a:p>
            <a:pPr eaLnBrk="1" hangingPunct="1">
              <a:spcBef>
                <a:spcPts val="0"/>
              </a:spcBef>
              <a:spcAft>
                <a:spcPts val="0"/>
              </a:spcAft>
              <a:buClr>
                <a:srgbClr val="000000"/>
              </a:buClr>
            </a:pPr>
            <a:r>
              <a:rPr lang="en-US" altLang="en-US" sz="2000" dirty="0">
                <a:solidFill>
                  <a:srgbClr val="000000"/>
                </a:solidFill>
              </a:rPr>
              <a:t>How much bigger is the 747 than the Douglas DC-8?</a:t>
            </a:r>
          </a:p>
          <a:p>
            <a:pPr eaLnBrk="1" hangingPunct="1">
              <a:spcBef>
                <a:spcPts val="0"/>
              </a:spcBef>
              <a:spcAft>
                <a:spcPts val="0"/>
              </a:spcAft>
              <a:buClr>
                <a:srgbClr val="000000"/>
              </a:buClr>
            </a:pPr>
            <a:endParaRPr lang="en-US" altLang="en-US" sz="2000" dirty="0">
              <a:solidFill>
                <a:srgbClr val="000000"/>
              </a:solidFill>
            </a:endParaRPr>
          </a:p>
          <a:p>
            <a:pPr eaLnBrk="1" hangingPunct="1">
              <a:spcBef>
                <a:spcPts val="0"/>
              </a:spcBef>
              <a:spcAft>
                <a:spcPts val="0"/>
              </a:spcAft>
              <a:buClr>
                <a:srgbClr val="000000"/>
              </a:buClr>
            </a:pPr>
            <a:r>
              <a:rPr lang="en-US" altLang="en-US" sz="2000" dirty="0">
                <a:solidFill>
                  <a:srgbClr val="000000"/>
                </a:solidFill>
              </a:rPr>
              <a:t>Which one has the best performance?</a:t>
            </a:r>
          </a:p>
          <a:p>
            <a:pPr lvl="1" eaLnBrk="1" hangingPunct="1">
              <a:spcBef>
                <a:spcPts val="0"/>
              </a:spcBef>
              <a:spcAft>
                <a:spcPts val="0"/>
              </a:spcAft>
              <a:buClr>
                <a:srgbClr val="000000"/>
              </a:buClr>
            </a:pPr>
            <a:r>
              <a:rPr lang="en-US" altLang="en-US" sz="1800" dirty="0">
                <a:solidFill>
                  <a:srgbClr val="000000"/>
                </a:solidFill>
              </a:rPr>
              <a:t>Throughput vs. Speed   </a:t>
            </a:r>
          </a:p>
          <a:p>
            <a:pPr lvl="2" eaLnBrk="1" hangingPunct="1">
              <a:spcBef>
                <a:spcPts val="0"/>
              </a:spcBef>
              <a:spcAft>
                <a:spcPts val="0"/>
              </a:spcAft>
              <a:buClr>
                <a:srgbClr val="000000"/>
              </a:buClr>
            </a:pPr>
            <a:r>
              <a:rPr lang="en-US" altLang="en-US" sz="1600" dirty="0">
                <a:solidFill>
                  <a:srgbClr val="000000"/>
                </a:solidFill>
              </a:rPr>
              <a:t>see textbook table 1.6.1 for throughput calculation.</a:t>
            </a:r>
          </a:p>
          <a:p>
            <a:pPr>
              <a:lnSpc>
                <a:spcPts val="2100"/>
              </a:lnSpc>
              <a:spcBef>
                <a:spcPct val="0"/>
              </a:spcBef>
              <a:buFontTx/>
              <a:buNone/>
            </a:pPr>
            <a:endParaRPr lang="en-US" altLang="en-US" sz="2400" dirty="0">
              <a:solidFill>
                <a:srgbClr val="000000"/>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685800" y="609600"/>
            <a:ext cx="7772400" cy="762000"/>
          </a:xfrm>
        </p:spPr>
        <p:txBody>
          <a:bodyPr/>
          <a:lstStyle/>
          <a:p>
            <a:pPr eaLnBrk="1" hangingPunct="1"/>
            <a:r>
              <a:rPr lang="en-US" altLang="en-US" sz="3600" dirty="0"/>
              <a:t>Book's </a:t>
            </a:r>
            <a:r>
              <a:rPr lang="en-US" altLang="en-US" sz="3600" dirty="0">
                <a:solidFill>
                  <a:srgbClr val="FF0000"/>
                </a:solidFill>
              </a:rPr>
              <a:t>Definition </a:t>
            </a:r>
            <a:r>
              <a:rPr lang="en-US" altLang="en-US" sz="3600" dirty="0"/>
              <a:t>of Performance</a:t>
            </a:r>
          </a:p>
        </p:txBody>
      </p:sp>
      <mc:AlternateContent xmlns:mc="http://schemas.openxmlformats.org/markup-compatibility/2006" xmlns:a14="http://schemas.microsoft.com/office/drawing/2010/main">
        <mc:Choice Requires="a14">
          <p:sp>
            <p:nvSpPr>
              <p:cNvPr id="6147" name="Rectangle 3"/>
              <p:cNvSpPr>
                <a:spLocks noGrp="1" noChangeArrowheads="1"/>
              </p:cNvSpPr>
              <p:nvPr>
                <p:ph type="body" idx="1"/>
              </p:nvPr>
            </p:nvSpPr>
            <p:spPr>
              <a:xfrm>
                <a:off x="762000" y="1676400"/>
                <a:ext cx="7772400" cy="4114800"/>
              </a:xfrm>
            </p:spPr>
            <p:txBody>
              <a:bodyPr/>
              <a:lstStyle/>
              <a:p>
                <a:pPr eaLnBrk="1" hangingPunct="1">
                  <a:spcBef>
                    <a:spcPts val="0"/>
                  </a:spcBef>
                </a:pPr>
                <a:r>
                  <a:rPr lang="en-US" altLang="en-US" sz="2400" dirty="0"/>
                  <a:t>For some program running on machine X, </a:t>
                </a:r>
              </a:p>
              <a:p>
                <a:pPr marL="0" indent="0" eaLnBrk="1" hangingPunct="1">
                  <a:spcBef>
                    <a:spcPts val="0"/>
                  </a:spcBef>
                  <a:buNone/>
                </a:pPr>
                <a:endParaRPr lang="en-US" altLang="en-US" sz="2400" dirty="0"/>
              </a:p>
              <a:p>
                <a:pPr marL="0" indent="0" eaLnBrk="1" hangingPunct="1">
                  <a:spcBef>
                    <a:spcPts val="0"/>
                  </a:spcBef>
                  <a:buNone/>
                </a:pPr>
                <a:r>
                  <a:rPr lang="en-US" altLang="en-US" sz="2400" dirty="0">
                    <a:solidFill>
                      <a:srgbClr val="FF0000"/>
                    </a:solidFill>
                  </a:rPr>
                  <a:t>	</a:t>
                </a:r>
                <a:r>
                  <a:rPr lang="en-US" altLang="en-US" sz="2000" dirty="0" err="1">
                    <a:solidFill>
                      <a:srgbClr val="FF0000"/>
                    </a:solidFill>
                  </a:rPr>
                  <a:t>Performance</a:t>
                </a:r>
                <a:r>
                  <a:rPr lang="en-US" altLang="en-US" sz="2000" baseline="-25000" dirty="0" err="1">
                    <a:solidFill>
                      <a:srgbClr val="FF0000"/>
                    </a:solidFill>
                  </a:rPr>
                  <a:t>X</a:t>
                </a:r>
                <a:r>
                  <a:rPr lang="en-US" altLang="en-US" sz="2000" dirty="0">
                    <a:solidFill>
                      <a:srgbClr val="FF0000"/>
                    </a:solidFill>
                  </a:rPr>
                  <a:t> = </a:t>
                </a:r>
                <a14:m>
                  <m:oMath xmlns:m="http://schemas.openxmlformats.org/officeDocument/2006/math">
                    <m:f>
                      <m:fPr>
                        <m:ctrlPr>
                          <a:rPr lang="en-US" altLang="en-US" sz="2000" i="1" dirty="0" smtClean="0">
                            <a:solidFill>
                              <a:srgbClr val="FF0000"/>
                            </a:solidFill>
                            <a:latin typeface="Cambria Math" panose="02040503050406030204" pitchFamily="18" charset="0"/>
                          </a:rPr>
                        </m:ctrlPr>
                      </m:fPr>
                      <m:num>
                        <m:r>
                          <a:rPr lang="en-US" altLang="en-US" sz="2000" b="0" i="1" dirty="0" smtClean="0">
                            <a:solidFill>
                              <a:srgbClr val="FF0000"/>
                            </a:solidFill>
                            <a:latin typeface="Cambria Math" panose="02040503050406030204" pitchFamily="18" charset="0"/>
                          </a:rPr>
                          <m:t>1</m:t>
                        </m:r>
                      </m:num>
                      <m:den>
                        <m:r>
                          <a:rPr lang="en-US" altLang="en-US" sz="2000" i="1" dirty="0">
                            <a:solidFill>
                              <a:srgbClr val="FF0000"/>
                            </a:solidFill>
                            <a:latin typeface="Cambria Math" panose="02040503050406030204" pitchFamily="18" charset="0"/>
                          </a:rPr>
                          <m:t>𝐸𝑥𝑒𝑐𝑢𝑡𝑖𝑜𝑛</m:t>
                        </m:r>
                        <m:r>
                          <a:rPr lang="en-US" altLang="en-US" sz="2000" i="1" dirty="0">
                            <a:solidFill>
                              <a:srgbClr val="FF0000"/>
                            </a:solidFill>
                            <a:latin typeface="Cambria Math" panose="02040503050406030204" pitchFamily="18" charset="0"/>
                          </a:rPr>
                          <m:t> </m:t>
                        </m:r>
                        <m:r>
                          <a:rPr lang="en-US" altLang="en-US" sz="2000" i="1" dirty="0" err="1">
                            <a:solidFill>
                              <a:srgbClr val="FF0000"/>
                            </a:solidFill>
                            <a:latin typeface="Cambria Math" panose="02040503050406030204" pitchFamily="18" charset="0"/>
                          </a:rPr>
                          <m:t>𝑡𝑖𝑚𝑒</m:t>
                        </m:r>
                        <m:r>
                          <a:rPr lang="en-US" altLang="en-US" sz="2000" i="1" baseline="-25000" dirty="0" err="1">
                            <a:solidFill>
                              <a:srgbClr val="FF0000"/>
                            </a:solidFill>
                            <a:latin typeface="Cambria Math" panose="02040503050406030204" pitchFamily="18" charset="0"/>
                          </a:rPr>
                          <m:t>𝑋</m:t>
                        </m:r>
                        <m:r>
                          <m:rPr>
                            <m:nor/>
                          </m:rPr>
                          <a:rPr lang="en-US" altLang="en-US" sz="2000" baseline="-25000" dirty="0">
                            <a:solidFill>
                              <a:srgbClr val="FF0000"/>
                            </a:solidFill>
                          </a:rPr>
                          <m:t> </m:t>
                        </m:r>
                      </m:den>
                    </m:f>
                  </m:oMath>
                </a14:m>
                <a:endParaRPr lang="en-US" altLang="en-US" sz="2000" dirty="0">
                  <a:solidFill>
                    <a:srgbClr val="FF0000"/>
                  </a:solidFill>
                </a:endParaRPr>
              </a:p>
              <a:p>
                <a:pPr eaLnBrk="1" hangingPunct="1">
                  <a:lnSpc>
                    <a:spcPct val="90000"/>
                  </a:lnSpc>
                </a:pPr>
                <a:endParaRPr lang="en-US" altLang="en-US" sz="2400" dirty="0"/>
              </a:p>
              <a:p>
                <a:pPr eaLnBrk="1" hangingPunct="1">
                  <a:lnSpc>
                    <a:spcPct val="90000"/>
                  </a:lnSpc>
                </a:pPr>
                <a:r>
                  <a:rPr lang="en-US" altLang="en-US" sz="2400" dirty="0"/>
                  <a:t>Machine X vs. Machine Y </a:t>
                </a:r>
                <a:br>
                  <a:rPr lang="en-US" altLang="en-US" sz="2400" dirty="0"/>
                </a:br>
                <a:endParaRPr lang="en-US" altLang="en-US" sz="2400" dirty="0"/>
              </a:p>
              <a:p>
                <a:pPr marL="0" indent="0" eaLnBrk="1" hangingPunct="1">
                  <a:lnSpc>
                    <a:spcPct val="90000"/>
                  </a:lnSpc>
                  <a:buNone/>
                </a:pPr>
                <a:r>
                  <a:rPr lang="en-US" altLang="en-US" sz="2400" dirty="0"/>
                  <a:t>	</a:t>
                </a:r>
                <a14:m>
                  <m:oMath xmlns:m="http://schemas.openxmlformats.org/officeDocument/2006/math">
                    <m:f>
                      <m:fPr>
                        <m:ctrlPr>
                          <a:rPr lang="en-US" altLang="en-US" sz="2000" i="1" smtClean="0">
                            <a:latin typeface="Cambria Math" panose="02040503050406030204" pitchFamily="18" charset="0"/>
                          </a:rPr>
                        </m:ctrlPr>
                      </m:fPr>
                      <m:num>
                        <m:r>
                          <m:rPr>
                            <m:nor/>
                          </m:rPr>
                          <a:rPr lang="en-US" altLang="en-US" sz="2000" dirty="0"/>
                          <m:t>Performance</m:t>
                        </m:r>
                        <m:r>
                          <m:rPr>
                            <m:nor/>
                          </m:rPr>
                          <a:rPr lang="en-US" altLang="en-US" sz="2000" baseline="-25000" dirty="0"/>
                          <m:t>X</m:t>
                        </m:r>
                      </m:num>
                      <m:den>
                        <m:r>
                          <m:rPr>
                            <m:nor/>
                          </m:rPr>
                          <a:rPr lang="en-US" altLang="en-US" sz="2000" dirty="0"/>
                          <m:t>Performance</m:t>
                        </m:r>
                        <m:r>
                          <m:rPr>
                            <m:nor/>
                          </m:rPr>
                          <a:rPr lang="en-US" altLang="en-US" sz="2000" baseline="-25000" dirty="0"/>
                          <m:t>Y</m:t>
                        </m:r>
                      </m:den>
                    </m:f>
                  </m:oMath>
                </a14:m>
                <a:r>
                  <a:rPr lang="en-US" altLang="en-US" sz="1800" dirty="0"/>
                  <a:t>   </a:t>
                </a:r>
                <a:r>
                  <a:rPr lang="en-US" altLang="en-US" sz="2000" dirty="0"/>
                  <a:t>= n	#X is n times as fast as Y</a:t>
                </a:r>
                <a:br>
                  <a:rPr lang="en-US" altLang="en-US" sz="2000" dirty="0"/>
                </a:br>
                <a:r>
                  <a:rPr lang="en-US" altLang="en-US" sz="2400" dirty="0"/>
                  <a:t>				</a:t>
                </a:r>
                <a:r>
                  <a:rPr lang="en-US" altLang="en-US" sz="1800" i="1" dirty="0"/>
                  <a:t>(n must be greater than or equal to 1.0)</a:t>
                </a:r>
                <a:endParaRPr lang="en-US" altLang="en-US" sz="2000" dirty="0"/>
              </a:p>
              <a:p>
                <a:pPr lvl="1" eaLnBrk="1" hangingPunct="1">
                  <a:lnSpc>
                    <a:spcPct val="90000"/>
                  </a:lnSpc>
                  <a:buNone/>
                </a:pPr>
                <a:r>
                  <a:rPr lang="en-US" altLang="en-US" sz="2000" dirty="0"/>
                  <a:t>		 </a:t>
                </a:r>
                <a14:m>
                  <m:oMath xmlns:m="http://schemas.openxmlformats.org/officeDocument/2006/math">
                    <m:f>
                      <m:fPr>
                        <m:ctrlPr>
                          <a:rPr lang="en-US" altLang="en-US" sz="2000" i="1">
                            <a:latin typeface="Cambria Math" panose="02040503050406030204" pitchFamily="18" charset="0"/>
                          </a:rPr>
                        </m:ctrlPr>
                      </m:fPr>
                      <m:num>
                        <m:r>
                          <m:rPr>
                            <m:nor/>
                          </m:rPr>
                          <a:rPr lang="en-US" altLang="en-US" sz="2000" dirty="0"/>
                          <m:t>Performance</m:t>
                        </m:r>
                        <m:r>
                          <m:rPr>
                            <m:nor/>
                          </m:rPr>
                          <a:rPr lang="en-US" altLang="en-US" sz="2000" baseline="-25000" dirty="0"/>
                          <m:t>X</m:t>
                        </m:r>
                      </m:num>
                      <m:den>
                        <m:r>
                          <m:rPr>
                            <m:nor/>
                          </m:rPr>
                          <a:rPr lang="en-US" altLang="en-US" sz="2000" dirty="0"/>
                          <m:t>Performance</m:t>
                        </m:r>
                        <m:r>
                          <m:rPr>
                            <m:nor/>
                          </m:rPr>
                          <a:rPr lang="en-US" altLang="en-US" sz="2000" baseline="-25000" dirty="0"/>
                          <m:t>Y</m:t>
                        </m:r>
                      </m:den>
                    </m:f>
                    <m:r>
                      <a:rPr lang="en-US" altLang="en-US" sz="2000" i="1" baseline="-25000" dirty="0">
                        <a:latin typeface="Cambria Math" panose="02040503050406030204" pitchFamily="18" charset="0"/>
                      </a:rPr>
                      <m:t> </m:t>
                    </m:r>
                  </m:oMath>
                </a14:m>
                <a:r>
                  <a:rPr lang="en-US" altLang="en-US" sz="2000" dirty="0"/>
                  <a:t>= 1.m	#X is m% faster than Y</a:t>
                </a:r>
              </a:p>
              <a:p>
                <a:pPr lvl="1" eaLnBrk="1" hangingPunct="1">
                  <a:lnSpc>
                    <a:spcPct val="90000"/>
                  </a:lnSpc>
                  <a:buFontTx/>
                  <a:buNone/>
                </a:pPr>
                <a:endParaRPr lang="en-US" altLang="en-US" sz="2000" dirty="0"/>
              </a:p>
              <a:p>
                <a:pPr marL="0" indent="0" eaLnBrk="1" hangingPunct="1">
                  <a:lnSpc>
                    <a:spcPct val="90000"/>
                  </a:lnSpc>
                  <a:buNone/>
                </a:pPr>
                <a:endParaRPr lang="en-US" altLang="en-US" sz="2400" dirty="0"/>
              </a:p>
            </p:txBody>
          </p:sp>
        </mc:Choice>
        <mc:Fallback xmlns="">
          <p:sp>
            <p:nvSpPr>
              <p:cNvPr id="6147" name="Rectangle 3"/>
              <p:cNvSpPr>
                <a:spLocks noGrp="1" noRot="1" noChangeAspect="1" noMove="1" noResize="1" noEditPoints="1" noAdjustHandles="1" noChangeArrowheads="1" noChangeShapeType="1" noTextEdit="1"/>
              </p:cNvSpPr>
              <p:nvPr>
                <p:ph type="body" idx="1"/>
              </p:nvPr>
            </p:nvSpPr>
            <p:spPr>
              <a:xfrm>
                <a:off x="762000" y="1676400"/>
                <a:ext cx="7772400" cy="4114800"/>
              </a:xfrm>
              <a:blipFill>
                <a:blip r:embed="rId2"/>
                <a:stretch>
                  <a:fillRect l="-1144" t="-1235"/>
                </a:stretch>
              </a:blipFill>
            </p:spPr>
            <p:txBody>
              <a:bodyPr/>
              <a:lstStyle/>
              <a:p>
                <a:r>
                  <a:rPr lang="en-US">
                    <a:noFill/>
                  </a:rPr>
                  <a:t> </a:t>
                </a:r>
              </a:p>
            </p:txBody>
          </p:sp>
        </mc:Fallback>
      </mc:AlternateContent>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F196C0-692D-2E47-9AA1-7A17E692F503}"/>
              </a:ext>
            </a:extLst>
          </p:cNvPr>
          <p:cNvSpPr>
            <a:spLocks noGrp="1"/>
          </p:cNvSpPr>
          <p:nvPr>
            <p:ph type="title"/>
          </p:nvPr>
        </p:nvSpPr>
        <p:spPr>
          <a:xfrm>
            <a:off x="685800" y="609600"/>
            <a:ext cx="7772400" cy="838200"/>
          </a:xfrm>
        </p:spPr>
        <p:txBody>
          <a:bodyPr/>
          <a:lstStyle/>
          <a:p>
            <a:r>
              <a:rPr lang="en-US" sz="4000" dirty="0">
                <a:solidFill>
                  <a:srgbClr val="FF0000"/>
                </a:solidFill>
              </a:rPr>
              <a:t>Practice Exercise </a:t>
            </a:r>
          </a:p>
        </p:txBody>
      </p:sp>
      <p:sp>
        <p:nvSpPr>
          <p:cNvPr id="3" name="Content Placeholder 2">
            <a:extLst>
              <a:ext uri="{FF2B5EF4-FFF2-40B4-BE49-F238E27FC236}">
                <a16:creationId xmlns:a16="http://schemas.microsoft.com/office/drawing/2014/main" id="{C07E3BF6-CECA-794E-88BA-2141E398E5E4}"/>
              </a:ext>
            </a:extLst>
          </p:cNvPr>
          <p:cNvSpPr>
            <a:spLocks noGrp="1"/>
          </p:cNvSpPr>
          <p:nvPr>
            <p:ph idx="1"/>
          </p:nvPr>
        </p:nvSpPr>
        <p:spPr>
          <a:xfrm>
            <a:off x="701458" y="1676400"/>
            <a:ext cx="7772400" cy="4114800"/>
          </a:xfrm>
        </p:spPr>
        <p:txBody>
          <a:bodyPr/>
          <a:lstStyle/>
          <a:p>
            <a:pPr eaLnBrk="1" hangingPunct="1">
              <a:lnSpc>
                <a:spcPct val="90000"/>
              </a:lnSpc>
            </a:pPr>
            <a:r>
              <a:rPr lang="en-US" altLang="en-US" sz="2800" dirty="0"/>
              <a:t>Assume:</a:t>
            </a:r>
          </a:p>
          <a:p>
            <a:pPr lvl="1" eaLnBrk="1" hangingPunct="1">
              <a:lnSpc>
                <a:spcPct val="90000"/>
              </a:lnSpc>
            </a:pPr>
            <a:r>
              <a:rPr lang="en-US" altLang="en-US" sz="2400" dirty="0"/>
              <a:t>machine A runs a program in 20 seconds</a:t>
            </a:r>
          </a:p>
          <a:p>
            <a:pPr lvl="1" eaLnBrk="1" hangingPunct="1">
              <a:lnSpc>
                <a:spcPct val="90000"/>
              </a:lnSpc>
            </a:pPr>
            <a:r>
              <a:rPr lang="en-US" altLang="en-US" sz="2400" dirty="0"/>
              <a:t>machine B runs the same program in 25 seconds</a:t>
            </a:r>
          </a:p>
          <a:p>
            <a:pPr lvl="1" eaLnBrk="1" hangingPunct="1">
              <a:lnSpc>
                <a:spcPct val="90000"/>
              </a:lnSpc>
            </a:pPr>
            <a:r>
              <a:rPr lang="en-US" altLang="en-US" sz="2400" dirty="0"/>
              <a:t>How much faster is A than B?</a:t>
            </a:r>
          </a:p>
          <a:p>
            <a:pPr marL="0" indent="0">
              <a:buNone/>
            </a:pPr>
            <a:endParaRPr lang="en-US" dirty="0"/>
          </a:p>
          <a:p>
            <a:pPr marL="0" indent="0">
              <a:buNone/>
            </a:pPr>
            <a:r>
              <a:rPr lang="en-US" dirty="0"/>
              <a:t>	</a:t>
            </a:r>
          </a:p>
        </p:txBody>
      </p:sp>
      <p:sp>
        <p:nvSpPr>
          <p:cNvPr id="4" name="Rounded Rectangle 3" descr="pause" title="Note">
            <a:extLst>
              <a:ext uri="{FF2B5EF4-FFF2-40B4-BE49-F238E27FC236}">
                <a16:creationId xmlns:a16="http://schemas.microsoft.com/office/drawing/2014/main" id="{9C0AFB61-1E13-854E-963E-1A72F378FAB9}"/>
              </a:ext>
            </a:extLst>
          </p:cNvPr>
          <p:cNvSpPr/>
          <p:nvPr/>
        </p:nvSpPr>
        <p:spPr>
          <a:xfrm>
            <a:off x="3810000" y="4419600"/>
            <a:ext cx="3962400" cy="11430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Pause: work on the problem</a:t>
            </a:r>
          </a:p>
        </p:txBody>
      </p:sp>
    </p:spTree>
    <p:extLst>
      <p:ext uri="{BB962C8B-B14F-4D97-AF65-F5344CB8AC3E}">
        <p14:creationId xmlns:p14="http://schemas.microsoft.com/office/powerpoint/2010/main" val="98907410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MPROD_NEXTUNIQUEID" val="10009"/>
  <p:tag name="MMPROD_UIDATA" val="&lt;database version=&quot;11.0&quot;&gt;&lt;object type=&quot;1&quot; unique_id=&quot;10001&quot;&gt;&lt;object type=&quot;2&quot; unique_id=&quot;11212&quot;&gt;&lt;object type=&quot;3&quot; unique_id=&quot;11213&quot;&gt;&lt;property id=&quot;20148&quot; value=&quot;5&quot;/&gt;&lt;property id=&quot;20300&quot; value=&quot;Slide 1 - &amp;quot;Lecture 2: Performance&amp;quot;&quot;/&gt;&lt;property id=&quot;20307&quot; value=&quot;256&quot;/&gt;&lt;/object&gt;&lt;object type=&quot;3&quot; unique_id=&quot;11214&quot;&gt;&lt;property id=&quot;20148&quot; value=&quot;5&quot;/&gt;&lt;property id=&quot;20300&quot; value=&quot;Slide 2 - &amp;quot;Performance&amp;quot;&quot;/&gt;&lt;property id=&quot;20307&quot; value=&quot;257&quot;/&gt;&lt;/object&gt;&lt;object type=&quot;3&quot; unique_id=&quot;11215&quot;&gt;&lt;property id=&quot;20148&quot; value=&quot;5&quot;/&gt;&lt;property id=&quot;20300&quot; value=&quot;Slide 3 - &amp;quot;Which of these airplanes has the best performance? &amp;quot;&quot;/&gt;&lt;property id=&quot;20307&quot; value=&quot;258&quot;/&gt;&lt;/object&gt;&lt;object type=&quot;3&quot; unique_id=&quot;11216&quot;&gt;&lt;property id=&quot;20148&quot; value=&quot;5&quot;/&gt;&lt;property id=&quot;20300&quot; value=&quot;Slide 4 - &amp;quot;Book's Definition of Performance&amp;quot;&quot;/&gt;&lt;property id=&quot;20307&quot; value=&quot;261&quot;/&gt;&lt;/object&gt;&lt;object type=&quot;3&quot; unique_id=&quot;11217&quot;&gt;&lt;property id=&quot;20148&quot; value=&quot;5&quot;/&gt;&lt;property id=&quot;20300&quot; value=&quot;Slide 5 - &amp;quot;Comparing Performance&amp;quot;&quot;/&gt;&lt;property id=&quot;20307&quot; value=&quot;278&quot;/&gt;&lt;/object&gt;&lt;object type=&quot;3&quot; unique_id=&quot;11218&quot;&gt;&lt;property id=&quot;20148&quot; value=&quot;5&quot;/&gt;&lt;property id=&quot;20300&quot; value=&quot;Slide 6 - &amp;quot;Computer Performance:  TIME, TIME, TIME&amp;quot;&quot;/&gt;&lt;property id=&quot;20307&quot; value=&quot;259&quot;/&gt;&lt;/object&gt;&lt;object type=&quot;3&quot; unique_id=&quot;11219&quot;&gt;&lt;property id=&quot;20148&quot; value=&quot;5&quot;/&gt;&lt;property id=&quot;20300&quot; value=&quot;Slide 7 - &amp;quot;Execution Time&amp;quot;&quot;/&gt;&lt;property id=&quot;20307&quot; value=&quot;260&quot;/&gt;&lt;/object&gt;&lt;object type=&quot;3&quot; unique_id=&quot;11220&quot;&gt;&lt;property id=&quot;20148&quot; value=&quot;5&quot;/&gt;&lt;property id=&quot;20300&quot; value=&quot;Slide 8 - &amp;quot;How to Calculate “User CPU Time”?&amp;quot;&quot;/&gt;&lt;property id=&quot;20307&quot; value=&quot;282&quot;/&gt;&lt;/object&gt;&lt;object type=&quot;3&quot; unique_id=&quot;11221&quot;&gt;&lt;property id=&quot;20148&quot; value=&quot;5&quot;/&gt;&lt;property id=&quot;20300&quot; value=&quot;Slide 9 - &amp;quot;Clock Cycles&amp;quot;&quot;/&gt;&lt;property id=&quot;20307&quot; value=&quot;262&quot;/&gt;&lt;/object&gt;&lt;object type=&quot;3&quot; unique_id=&quot;11222&quot;&gt;&lt;property id=&quot;20148&quot; value=&quot;5&quot;/&gt;&lt;property id=&quot;20300&quot; value=&quot;Slide 10 - &amp;quot;How many cycles are required for a program?&amp;quot;&quot;/&gt;&lt;property id=&quot;20307&quot; value=&quot;264&quot;/&gt;&lt;/object&gt;&lt;object type=&quot;3&quot; unique_id=&quot;11223&quot;&gt;&lt;property id=&quot;20148&quot; value=&quot;5&quot;/&gt;&lt;property id=&quot;20300&quot; value=&quot;Slide 11 - &amp;quot;Different numbers of cycles for different instructions&amp;quot;&quot;/&gt;&lt;property id=&quot;20307&quot; value=&quot;265&quot;/&gt;&lt;/object&gt;&lt;object type=&quot;3&quot; unique_id=&quot;11224&quot;&gt;&lt;property id=&quot;20148&quot; value=&quot;5&quot;/&gt;&lt;property id=&quot;20300&quot; value=&quot;Slide 12 - &amp;quot;Example&amp;quot;&quot;/&gt;&lt;property id=&quot;20307&quot; value=&quot;279&quot;/&gt;&lt;/object&gt;&lt;object type=&quot;3&quot; unique_id=&quot;11225&quot;&gt;&lt;property id=&quot;20148&quot; value=&quot;5&quot;/&gt;&lt;property id=&quot;20300&quot; value=&quot;Slide 13 - &amp;quot;Example&amp;quot;&quot;/&gt;&lt;property id=&quot;20307&quot; value=&quot;266&quot;/&gt;&lt;/object&gt;&lt;object type=&quot;3&quot; unique_id=&quot;11226&quot;&gt;&lt;property id=&quot;20148&quot; value=&quot;5&quot;/&gt;&lt;property id=&quot;20300&quot; value=&quot;Slide 14 - &amp;quot;Average CPI&amp;quot;&quot;/&gt;&lt;property id=&quot;20307&quot; value=&quot;280&quot;/&gt;&lt;/object&gt;&lt;object type=&quot;3&quot; unique_id=&quot;11227&quot;&gt;&lt;property id=&quot;20148&quot; value=&quot;5&quot;/&gt;&lt;property id=&quot;20300&quot; value=&quot;Slide 15 - &amp;quot;Execution Time: Calculation&amp;quot;&quot;/&gt;&lt;property id=&quot;20307&quot; value=&quot;284&quot;/&gt;&lt;/object&gt;&lt;object type=&quot;3&quot; unique_id=&quot;11228&quot;&gt;&lt;property id=&quot;20148&quot; value=&quot;5&quot;/&gt;&lt;property id=&quot;20300&quot; value=&quot;Slide 16 - &amp;quot;Example&amp;quot;&quot;/&gt;&lt;property id=&quot;20307&quot; value=&quot;290&quot;/&gt;&lt;/object&gt;&lt;object type=&quot;3&quot; unique_id=&quot;11229&quot;&gt;&lt;property id=&quot;20148&quot; value=&quot;5&quot;/&gt;&lt;property id=&quot;20300&quot; value=&quot;Slide 17 - &amp;quot;MIPS  &amp;quot;&quot;/&gt;&lt;property id=&quot;20307&quot; value=&quot;271&quot;/&gt;&lt;/object&gt;&lt;object type=&quot;3&quot; unique_id=&quot;11230&quot;&gt;&lt;property id=&quot;20148&quot; value=&quot;5&quot;/&gt;&lt;property id=&quot;20300&quot; value=&quot;Slide 18 - &amp;quot;Example&amp;quot;&quot;/&gt;&lt;property id=&quot;20307&quot; value=&quot;283&quot;/&gt;&lt;/object&gt;&lt;object type=&quot;3&quot; unique_id=&quot;11231&quot;&gt;&lt;property id=&quot;20148&quot; value=&quot;5&quot;/&gt;&lt;property id=&quot;20300&quot; value=&quot;Slide 19 - &amp;quot;MFLOPS&amp;quot;&quot;/&gt;&lt;property id=&quot;20307&quot; value=&quot;267&quot;/&gt;&lt;/object&gt;&lt;object type=&quot;3&quot; unique_id=&quot;11232&quot;&gt;&lt;property id=&quot;20148&quot; value=&quot;5&quot;/&gt;&lt;property id=&quot;20300&quot; value=&quot;Slide 20 - &amp;quot;Summary of Performance&amp;quot;&quot;/&gt;&lt;property id=&quot;20307&quot; value=&quot;277&quot;/&gt;&lt;/object&gt;&lt;object type=&quot;3&quot; unique_id=&quot;11233&quot;&gt;&lt;property id=&quot;20148&quot; value=&quot;5&quot;/&gt;&lt;property id=&quot;20300&quot; value=&quot;Slide 21 - &amp;quot;Benchmarks&amp;quot;&quot;/&gt;&lt;property id=&quot;20307&quot; value=&quot;272&quot;/&gt;&lt;/object&gt;&lt;object type=&quot;3&quot; unique_id=&quot;11234&quot;&gt;&lt;property id=&quot;20148&quot; value=&quot;5&quot;/&gt;&lt;property id=&quot;20300&quot; value=&quot;Slide 22 - &amp;quot;SPEC CPU Benchmarks&amp;quot;&quot;/&gt;&lt;property id=&quot;20307&quot; value=&quot;281&quot;/&gt;&lt;/object&gt;&lt;object type=&quot;3&quot; unique_id=&quot;11235&quot;&gt;&lt;property id=&quot;20148&quot; value=&quot;5&quot;/&gt;&lt;property id=&quot;20300&quot; value=&quot;Slide 23 - &amp;quot;Remember&amp;quot;&quot;/&gt;&lt;property id=&quot;20307&quot; value=&quot;276&quot;/&gt;&lt;/object&gt;&lt;object type=&quot;3&quot; unique_id=&quot;11236&quot;&gt;&lt;property id=&quot;20148&quot; value=&quot;5&quot;/&gt;&lt;property id=&quot;20300&quot; value=&quot;Slide 24 - &amp;quot; Challenge Topics  &amp;quot;&quot;/&gt;&lt;property id=&quot;20307&quot; value=&quot;285&quot;/&gt;&lt;/object&gt;&lt;object type=&quot;3&quot; unique_id=&quot;11237&quot;&gt;&lt;property id=&quot;20148&quot; value=&quot;5&quot;/&gt;&lt;property id=&quot;20300&quot; value=&quot;Slide 25 - &amp;quot; Applying Amdahl’s Law&amp;quot;&quot;/&gt;&lt;property id=&quot;20307&quot; value=&quot;286&quot;/&gt;&lt;/object&gt;&lt;object type=&quot;3&quot; unique_id=&quot;11238&quot;&gt;&lt;property id=&quot;20148&quot; value=&quot;5&quot;/&gt;&lt;property id=&quot;20300&quot; value=&quot;Slide 26 - &amp;quot;A task to set up your own benchmark&amp;quot;&quot;/&gt;&lt;property id=&quot;20307&quot; value=&quot;288&quot;/&gt;&lt;/object&gt;&lt;object type=&quot;3&quot; unique_id=&quot;11239&quot;&gt;&lt;property id=&quot;20148&quot; value=&quot;5&quot;/&gt;&lt;property id=&quot;20300&quot; value=&quot;Slide 27 - &amp;quot;A Possible Solution&amp;quot;&quot;/&gt;&lt;property id=&quot;20307&quot; value=&quot;289&quot;/&gt;&lt;/object&gt;&lt;object type=&quot;3&quot; unique_id=&quot;11240&quot;&gt;&lt;property id=&quot;20148&quot; value=&quot;5&quot;/&gt;&lt;property id=&quot;20300&quot; value=&quot;Slide 28 - &amp;quot;Summary&amp;quot;&quot;/&gt;&lt;property id=&quot;20307&quot; value=&quot;287&quot;/&gt;&lt;/object&gt;&lt;/object&gt;&lt;object type=&quot;8&quot; unique_id=&quot;11270&quot;&gt;&lt;/object&gt;&lt;/object&gt;&lt;/database&gt;"/>
  <p:tag name="SECTOMILLISECCONVERTED" val="1"/>
</p:tagLst>
</file>

<file path=ppt/theme/theme1.xml><?xml version="1.0" encoding="utf-8"?>
<a:theme xmlns:a="http://schemas.openxmlformats.org/drawingml/2006/main" name="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1071</TotalTime>
  <Words>2572</Words>
  <Application>Microsoft Macintosh PowerPoint</Application>
  <PresentationFormat>On-screen Show (4:3)</PresentationFormat>
  <Paragraphs>409</Paragraphs>
  <Slides>32</Slides>
  <Notes>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32</vt:i4>
      </vt:variant>
    </vt:vector>
  </HeadingPairs>
  <TitlesOfParts>
    <vt:vector size="37" baseType="lpstr">
      <vt:lpstr>Arial</vt:lpstr>
      <vt:lpstr>Calibri</vt:lpstr>
      <vt:lpstr>Cambria Math</vt:lpstr>
      <vt:lpstr>Times New Roman</vt:lpstr>
      <vt:lpstr>Default Design</vt:lpstr>
      <vt:lpstr>Lecture 1b: Performance</vt:lpstr>
      <vt:lpstr>Lecture 1b: Performance</vt:lpstr>
      <vt:lpstr>Definitions and Measurements</vt:lpstr>
      <vt:lpstr>Performance</vt:lpstr>
      <vt:lpstr>Performance: From the Viewpoint of Computer Architecture</vt:lpstr>
      <vt:lpstr>Definition of Performance</vt:lpstr>
      <vt:lpstr>Which of these airplanes has the best performance? </vt:lpstr>
      <vt:lpstr>Book's Definition of Performance</vt:lpstr>
      <vt:lpstr>Practice Exercise </vt:lpstr>
      <vt:lpstr>Practice</vt:lpstr>
      <vt:lpstr>Practice Problem: Pitfall</vt:lpstr>
      <vt:lpstr>Practice Problem: Tips </vt:lpstr>
      <vt:lpstr>Execution Time</vt:lpstr>
      <vt:lpstr>How to Calculate “User CPU Time”?</vt:lpstr>
      <vt:lpstr>Clock Cycles</vt:lpstr>
      <vt:lpstr>Hertz (Hz)</vt:lpstr>
      <vt:lpstr>Second (s) </vt:lpstr>
      <vt:lpstr>Clock Cycle Time: Calculation</vt:lpstr>
      <vt:lpstr>Clock Cycle Time: Calculation</vt:lpstr>
      <vt:lpstr>How many cycles for a program?</vt:lpstr>
      <vt:lpstr>Different numbers of cycles for different instructions</vt:lpstr>
      <vt:lpstr>Cycle Per Instruction (CPI)</vt:lpstr>
      <vt:lpstr>Execution Time: Calculation</vt:lpstr>
      <vt:lpstr>Execution Time: Calculation</vt:lpstr>
      <vt:lpstr>Now let’s look at a  comprehensive problem.</vt:lpstr>
      <vt:lpstr>Problem  </vt:lpstr>
      <vt:lpstr>Solution</vt:lpstr>
      <vt:lpstr>MIPS</vt:lpstr>
      <vt:lpstr>Example</vt:lpstr>
      <vt:lpstr>Thinking Questions</vt:lpstr>
      <vt:lpstr>Summary and To-do</vt:lpstr>
      <vt:lpstr>End of Lecture 1</vt:lpstr>
    </vt:vector>
  </TitlesOfParts>
  <Company>California State Polytechnic University, Pomona</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2</dc:title>
  <dc:creator>lyang</dc:creator>
  <cp:lastModifiedBy>Microsoft Office User</cp:lastModifiedBy>
  <cp:revision>103</cp:revision>
  <dcterms:created xsi:type="dcterms:W3CDTF">2003-06-09T18:39:11Z</dcterms:created>
  <dcterms:modified xsi:type="dcterms:W3CDTF">2021-05-31T16:17:43Z</dcterms:modified>
</cp:coreProperties>
</file>